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1" r:id="rId4"/>
    <p:sldMasterId id="2147483698" r:id="rId5"/>
    <p:sldMasterId id="2147483737" r:id="rId6"/>
    <p:sldMasterId id="2147483765" r:id="rId7"/>
    <p:sldMasterId id="2147483777" r:id="rId8"/>
  </p:sldMasterIdLst>
  <p:notesMasterIdLst>
    <p:notesMasterId r:id="rId85"/>
  </p:notesMasterIdLst>
  <p:sldIdLst>
    <p:sldId id="473" r:id="rId9"/>
    <p:sldId id="471" r:id="rId10"/>
    <p:sldId id="472" r:id="rId11"/>
    <p:sldId id="409" r:id="rId12"/>
    <p:sldId id="343" r:id="rId13"/>
    <p:sldId id="423" r:id="rId14"/>
    <p:sldId id="424" r:id="rId15"/>
    <p:sldId id="354" r:id="rId16"/>
    <p:sldId id="474" r:id="rId17"/>
    <p:sldId id="426" r:id="rId18"/>
    <p:sldId id="374" r:id="rId19"/>
    <p:sldId id="375" r:id="rId20"/>
    <p:sldId id="427" r:id="rId21"/>
    <p:sldId id="428" r:id="rId22"/>
    <p:sldId id="429" r:id="rId23"/>
    <p:sldId id="413" r:id="rId24"/>
    <p:sldId id="376" r:id="rId25"/>
    <p:sldId id="422" r:id="rId26"/>
    <p:sldId id="435" r:id="rId27"/>
    <p:sldId id="420" r:id="rId28"/>
    <p:sldId id="421" r:id="rId29"/>
    <p:sldId id="436" r:id="rId30"/>
    <p:sldId id="377" r:id="rId31"/>
    <p:sldId id="358" r:id="rId32"/>
    <p:sldId id="403" r:id="rId33"/>
    <p:sldId id="438" r:id="rId34"/>
    <p:sldId id="431" r:id="rId35"/>
    <p:sldId id="432" r:id="rId36"/>
    <p:sldId id="456" r:id="rId37"/>
    <p:sldId id="381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39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7" r:id="rId65"/>
    <p:sldId id="441" r:id="rId66"/>
    <p:sldId id="363" r:id="rId67"/>
    <p:sldId id="387" r:id="rId68"/>
    <p:sldId id="407" r:id="rId69"/>
    <p:sldId id="406" r:id="rId70"/>
    <p:sldId id="408" r:id="rId71"/>
    <p:sldId id="475" r:id="rId72"/>
    <p:sldId id="442" r:id="rId73"/>
    <p:sldId id="370" r:id="rId74"/>
    <p:sldId id="372" r:id="rId75"/>
    <p:sldId id="356" r:id="rId76"/>
    <p:sldId id="405" r:id="rId77"/>
    <p:sldId id="419" r:id="rId78"/>
    <p:sldId id="364" r:id="rId79"/>
    <p:sldId id="434" r:id="rId80"/>
    <p:sldId id="380" r:id="rId81"/>
    <p:sldId id="383" r:id="rId82"/>
    <p:sldId id="386" r:id="rId83"/>
    <p:sldId id="400" r:id="rId8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377"/>
    <a:srgbClr val="416629"/>
    <a:srgbClr val="FFC000"/>
    <a:srgbClr val="3E6DC2"/>
    <a:srgbClr val="70AD47"/>
    <a:srgbClr val="D9D9D9"/>
    <a:srgbClr val="008272"/>
    <a:srgbClr val="F7EA1B"/>
    <a:srgbClr val="6D6E71"/>
    <a:srgbClr val="FF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 autoAdjust="0"/>
    <p:restoredTop sz="78010" autoAdjust="0"/>
  </p:normalViewPr>
  <p:slideViewPr>
    <p:cSldViewPr snapToGrid="0">
      <p:cViewPr varScale="1">
        <p:scale>
          <a:sx n="62" d="100"/>
          <a:sy n="62" d="100"/>
        </p:scale>
        <p:origin x="744" y="21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8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slide" Target="slides/slide76.xml"/><Relationship Id="rId89" Type="http://schemas.openxmlformats.org/officeDocument/2006/relationships/tableStyles" Target="tableStyles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Logistic</a:t>
            </a:r>
            <a:r>
              <a:rPr lang="en-US" baseline="0" dirty="0"/>
              <a:t> Regression on NYC Taxi Dataset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'rxLogit-100Node-Scale'!$B$11</c:f>
              <c:strCache>
                <c:ptCount val="1"/>
                <c:pt idx="0">
                  <c:v>Median Time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8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'rxLogit-100Node-Scale'!$A$12:$A$16</c:f>
              <c:numCache>
                <c:formatCode>0.00E+00</c:formatCode>
                <c:ptCount val="5"/>
                <c:pt idx="0">
                  <c:v>100000000</c:v>
                </c:pt>
                <c:pt idx="1">
                  <c:v>1010000000</c:v>
                </c:pt>
                <c:pt idx="2">
                  <c:v>3170000000</c:v>
                </c:pt>
                <c:pt idx="3">
                  <c:v>6340000000</c:v>
                </c:pt>
                <c:pt idx="4">
                  <c:v>12700000000</c:v>
                </c:pt>
              </c:numCache>
            </c:numRef>
          </c:xVal>
          <c:yVal>
            <c:numRef>
              <c:f>'rxLogit-100Node-Scale'!$B$12:$B$16</c:f>
              <c:numCache>
                <c:formatCode>General</c:formatCode>
                <c:ptCount val="5"/>
                <c:pt idx="0">
                  <c:v>142.38800000000001</c:v>
                </c:pt>
                <c:pt idx="1">
                  <c:v>438.64149999999995</c:v>
                </c:pt>
                <c:pt idx="2">
                  <c:v>745</c:v>
                </c:pt>
                <c:pt idx="3">
                  <c:v>1102.5990000000002</c:v>
                </c:pt>
                <c:pt idx="4">
                  <c:v>1778.8320000000001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77-4129-B283-8F0FCF1B2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861872"/>
        <c:axId val="488863184"/>
      </c:scatterChart>
      <c:valAx>
        <c:axId val="488861872"/>
        <c:scaling>
          <c:orientation val="minMax"/>
          <c:max val="13000000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rows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63184"/>
        <c:crosses val="autoZero"/>
        <c:crossBetween val="midCat"/>
        <c:majorUnit val="1000000000"/>
        <c:dispUnits>
          <c:builtInUnit val="billions"/>
        </c:dispUnits>
      </c:valAx>
      <c:valAx>
        <c:axId val="488863184"/>
        <c:scaling>
          <c:orientation val="minMax"/>
          <c:max val="18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Elapsed Time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86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C5552-1C6E-4032-AB9B-E8221A336711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9A999EF9-A373-4D92-A8B0-F32ACC56FB2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Ingest into Spark DF</a:t>
          </a:r>
        </a:p>
      </dgm:t>
    </dgm:pt>
    <dgm:pt modelId="{3CB9A8D8-396A-4D52-8E42-2901E4C58245}" type="parTrans" cxnId="{1275180F-0732-4F38-80DC-D9E799BA0332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EE001E8D-2B34-484A-B5F6-6CF415C457CF}" type="sibTrans" cxnId="{1275180F-0732-4F38-80DC-D9E799BA0332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C27C51D6-4FB8-4A1B-B85E-8FC443C18CB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Wrangling and cleanup (Spark SQL, </a:t>
          </a:r>
          <a:r>
            <a:rPr lang="en-US" sz="1600" dirty="0" err="1">
              <a:latin typeface="+mn-lt"/>
            </a:rPr>
            <a:t>dplyr</a:t>
          </a:r>
          <a:r>
            <a:rPr lang="en-US" sz="1600" dirty="0">
              <a:latin typeface="+mn-lt"/>
            </a:rPr>
            <a:t>)</a:t>
          </a:r>
        </a:p>
      </dgm:t>
    </dgm:pt>
    <dgm:pt modelId="{88CA82F9-4EC5-4D27-B97D-BE2B02264368}" type="parTrans" cxnId="{12E6CA91-51C7-4AC4-90F4-7EAB235F99DD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30934CD-E5AD-44D6-9BB1-16FF5B8B401C}" type="sibTrans" cxnId="{12E6CA91-51C7-4AC4-90F4-7EAB235F99DD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7EF4037C-011F-4F2D-8FF3-3F9E84368B4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Creation of ML models in Spark</a:t>
          </a:r>
        </a:p>
        <a:p>
          <a:r>
            <a:rPr lang="en-US" sz="1600" dirty="0">
              <a:latin typeface="+mn-lt"/>
            </a:rPr>
            <a:t>+ </a:t>
          </a:r>
        </a:p>
        <a:p>
          <a:r>
            <a:rPr lang="en-US" sz="1600" dirty="0">
              <a:latin typeface="+mn-lt"/>
            </a:rPr>
            <a:t>Model evaluation</a:t>
          </a:r>
        </a:p>
      </dgm:t>
    </dgm:pt>
    <dgm:pt modelId="{B387F06C-388B-47FB-B4C8-3EB2B9F343FE}" type="par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424C5BE-172E-4F34-A673-9427AC7B5A0F}" type="sib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D9F8C3A-5CB3-4652-BED2-1899273A1C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Exploration and visualization </a:t>
          </a:r>
        </a:p>
        <a:p>
          <a:r>
            <a:rPr lang="en-US" sz="1600" dirty="0">
              <a:latin typeface="+mn-lt"/>
            </a:rPr>
            <a:t>(for visualization, sampled data may need to be converted to R </a:t>
          </a:r>
          <a:r>
            <a:rPr lang="en-US" sz="1600" dirty="0" err="1">
              <a:latin typeface="+mn-lt"/>
            </a:rPr>
            <a:t>dataframe</a:t>
          </a:r>
          <a:r>
            <a:rPr lang="en-US" sz="1600" dirty="0">
              <a:latin typeface="+mn-lt"/>
            </a:rPr>
            <a:t>)</a:t>
          </a:r>
        </a:p>
      </dgm:t>
    </dgm:pt>
    <dgm:pt modelId="{5F7AEA88-713E-4D61-A76D-D90FE4DBA6DE}" type="parTrans" cxnId="{C4476819-DD6C-480F-AC7C-F555BD6EC183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71276B-32F1-4D4C-BC94-63E85F4C16E2}" type="sibTrans" cxnId="{C4476819-DD6C-480F-AC7C-F555BD6EC183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20EC4919-EFC3-4B7F-A236-ADF799CF4224}">
      <dgm:prSet phldrT="[Text]" custT="1"/>
      <dgm:spPr/>
      <dgm:t>
        <a:bodyPr/>
        <a:lstStyle/>
        <a:p>
          <a:r>
            <a:rPr lang="en-US" sz="1600">
              <a:latin typeface="+mn-lt"/>
            </a:rPr>
            <a:t>Transfor-mation and Featurization </a:t>
          </a:r>
        </a:p>
        <a:p>
          <a:r>
            <a:rPr lang="en-US" sz="1600">
              <a:latin typeface="+mn-lt"/>
            </a:rPr>
            <a:t>(in Spark SQL or featurization functions)</a:t>
          </a:r>
          <a:endParaRPr lang="en-US" sz="1600" dirty="0">
            <a:latin typeface="+mn-lt"/>
          </a:endParaRPr>
        </a:p>
      </dgm:t>
    </dgm:pt>
    <dgm:pt modelId="{7F13BB08-74AE-4B93-8357-B9EEF2BFA8D2}" type="parTrans" cxnId="{709A2C53-9B9A-46B2-AA17-4B8821FF5DCA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99FDDF2A-7DE6-4098-84A2-A0239F53DA76}" type="sibTrans" cxnId="{709A2C53-9B9A-46B2-AA17-4B8821FF5DCA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9AB87C29-2D86-46DF-B20C-66F281AF88D6}">
      <dgm:prSet phldrT="[Text]"/>
      <dgm:spPr/>
      <dgm:t>
        <a:bodyPr/>
        <a:lstStyle/>
        <a:p>
          <a:r>
            <a:rPr lang="en-US" dirty="0">
              <a:latin typeface="+mn-lt"/>
            </a:rPr>
            <a:t>Save models for deployment</a:t>
          </a:r>
        </a:p>
      </dgm:t>
    </dgm:pt>
    <dgm:pt modelId="{C40658CE-9397-4348-A048-F08E5936CFBC}" type="parTrans" cxnId="{96AF6239-332A-4945-861C-19299202CAED}">
      <dgm:prSet/>
      <dgm:spPr/>
      <dgm:t>
        <a:bodyPr/>
        <a:lstStyle/>
        <a:p>
          <a:endParaRPr lang="en-US"/>
        </a:p>
      </dgm:t>
    </dgm:pt>
    <dgm:pt modelId="{06DCB0FB-A70E-4405-BD09-40C4D0004F44}" type="sibTrans" cxnId="{96AF6239-332A-4945-861C-19299202CAED}">
      <dgm:prSet/>
      <dgm:spPr/>
      <dgm:t>
        <a:bodyPr/>
        <a:lstStyle/>
        <a:p>
          <a:endParaRPr lang="en-US"/>
        </a:p>
      </dgm:t>
    </dgm:pt>
    <dgm:pt modelId="{BFF066D4-A0F2-4039-94FF-508A2903D507}" type="pres">
      <dgm:prSet presAssocID="{A3CC5552-1C6E-4032-AB9B-E8221A336711}" presName="Name0" presStyleCnt="0">
        <dgm:presLayoutVars>
          <dgm:dir/>
          <dgm:resizeHandles val="exact"/>
        </dgm:presLayoutVars>
      </dgm:prSet>
      <dgm:spPr/>
    </dgm:pt>
    <dgm:pt modelId="{1C6F9B5A-0491-4CD3-BB7B-70B1B29E81DF}" type="pres">
      <dgm:prSet presAssocID="{9A999EF9-A373-4D92-A8B0-F32ACC56FB2B}" presName="node" presStyleLbl="node1" presStyleIdx="0" presStyleCnt="6">
        <dgm:presLayoutVars>
          <dgm:bulletEnabled val="1"/>
        </dgm:presLayoutVars>
      </dgm:prSet>
      <dgm:spPr/>
    </dgm:pt>
    <dgm:pt modelId="{D6957386-764E-4212-9FFC-6702A7C96D59}" type="pres">
      <dgm:prSet presAssocID="{EE001E8D-2B34-484A-B5F6-6CF415C457CF}" presName="sibTrans" presStyleLbl="sibTrans2D1" presStyleIdx="0" presStyleCnt="5"/>
      <dgm:spPr/>
    </dgm:pt>
    <dgm:pt modelId="{BB458B13-8E4C-4FC4-8E7F-FBCC5C7E3AD4}" type="pres">
      <dgm:prSet presAssocID="{EE001E8D-2B34-484A-B5F6-6CF415C457CF}" presName="connectorText" presStyleLbl="sibTrans2D1" presStyleIdx="0" presStyleCnt="5"/>
      <dgm:spPr/>
    </dgm:pt>
    <dgm:pt modelId="{0BD80D48-A523-434C-BB5F-BA725DB11036}" type="pres">
      <dgm:prSet presAssocID="{C27C51D6-4FB8-4A1B-B85E-8FC443C18CB9}" presName="node" presStyleLbl="node1" presStyleIdx="1" presStyleCnt="6">
        <dgm:presLayoutVars>
          <dgm:bulletEnabled val="1"/>
        </dgm:presLayoutVars>
      </dgm:prSet>
      <dgm:spPr/>
    </dgm:pt>
    <dgm:pt modelId="{D99BB59E-1F40-474A-BF2D-AE17576658A9}" type="pres">
      <dgm:prSet presAssocID="{C30934CD-E5AD-44D6-9BB1-16FF5B8B401C}" presName="sibTrans" presStyleLbl="sibTrans2D1" presStyleIdx="1" presStyleCnt="5"/>
      <dgm:spPr/>
    </dgm:pt>
    <dgm:pt modelId="{3DBC1E5B-0400-478D-8B7E-BC89F545C9B3}" type="pres">
      <dgm:prSet presAssocID="{C30934CD-E5AD-44D6-9BB1-16FF5B8B401C}" presName="connectorText" presStyleLbl="sibTrans2D1" presStyleIdx="1" presStyleCnt="5"/>
      <dgm:spPr/>
    </dgm:pt>
    <dgm:pt modelId="{AB2A9D6F-69CA-4A34-81B8-29346D1F1701}" type="pres">
      <dgm:prSet presAssocID="{CD9F8C3A-5CB3-4652-BED2-1899273A1CCD}" presName="node" presStyleLbl="node1" presStyleIdx="2" presStyleCnt="6">
        <dgm:presLayoutVars>
          <dgm:bulletEnabled val="1"/>
        </dgm:presLayoutVars>
      </dgm:prSet>
      <dgm:spPr/>
    </dgm:pt>
    <dgm:pt modelId="{8A39EB89-7ED8-4A8A-AB58-DDC1A835A2C7}" type="pres">
      <dgm:prSet presAssocID="{1A71276B-32F1-4D4C-BC94-63E85F4C16E2}" presName="sibTrans" presStyleLbl="sibTrans2D1" presStyleIdx="2" presStyleCnt="5"/>
      <dgm:spPr/>
    </dgm:pt>
    <dgm:pt modelId="{3964589C-3DB0-4EC2-891B-F61C3B792A9B}" type="pres">
      <dgm:prSet presAssocID="{1A71276B-32F1-4D4C-BC94-63E85F4C16E2}" presName="connectorText" presStyleLbl="sibTrans2D1" presStyleIdx="2" presStyleCnt="5"/>
      <dgm:spPr/>
    </dgm:pt>
    <dgm:pt modelId="{EF1C4971-3E18-4C06-B541-52E2DD55D5C0}" type="pres">
      <dgm:prSet presAssocID="{20EC4919-EFC3-4B7F-A236-ADF799CF4224}" presName="node" presStyleLbl="node1" presStyleIdx="3" presStyleCnt="6">
        <dgm:presLayoutVars>
          <dgm:bulletEnabled val="1"/>
        </dgm:presLayoutVars>
      </dgm:prSet>
      <dgm:spPr/>
    </dgm:pt>
    <dgm:pt modelId="{68419C0C-DA8A-450D-A490-6138CCB79D9B}" type="pres">
      <dgm:prSet presAssocID="{99FDDF2A-7DE6-4098-84A2-A0239F53DA76}" presName="sibTrans" presStyleLbl="sibTrans2D1" presStyleIdx="3" presStyleCnt="5"/>
      <dgm:spPr/>
    </dgm:pt>
    <dgm:pt modelId="{0AAA5F67-545F-4AA0-A45E-C21D7659E605}" type="pres">
      <dgm:prSet presAssocID="{99FDDF2A-7DE6-4098-84A2-A0239F53DA76}" presName="connectorText" presStyleLbl="sibTrans2D1" presStyleIdx="3" presStyleCnt="5"/>
      <dgm:spPr/>
    </dgm:pt>
    <dgm:pt modelId="{77BFCBF6-2228-43E8-88E8-91EFE140E3FA}" type="pres">
      <dgm:prSet presAssocID="{7EF4037C-011F-4F2D-8FF3-3F9E84368B47}" presName="node" presStyleLbl="node1" presStyleIdx="4" presStyleCnt="6">
        <dgm:presLayoutVars>
          <dgm:bulletEnabled val="1"/>
        </dgm:presLayoutVars>
      </dgm:prSet>
      <dgm:spPr/>
    </dgm:pt>
    <dgm:pt modelId="{0ED74920-437A-4D1C-A13F-DF2617328786}" type="pres">
      <dgm:prSet presAssocID="{A424C5BE-172E-4F34-A673-9427AC7B5A0F}" presName="sibTrans" presStyleLbl="sibTrans2D1" presStyleIdx="4" presStyleCnt="5"/>
      <dgm:spPr/>
    </dgm:pt>
    <dgm:pt modelId="{9AD611C7-7AB2-431D-AFCA-F5902141B792}" type="pres">
      <dgm:prSet presAssocID="{A424C5BE-172E-4F34-A673-9427AC7B5A0F}" presName="connectorText" presStyleLbl="sibTrans2D1" presStyleIdx="4" presStyleCnt="5"/>
      <dgm:spPr/>
    </dgm:pt>
    <dgm:pt modelId="{2A1A1180-2745-45FF-A13F-3F08D03EB1CD}" type="pres">
      <dgm:prSet presAssocID="{9AB87C29-2D86-46DF-B20C-66F281AF88D6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C9C05-2262-4B88-8E18-364A78C3A9A0}" type="presOf" srcId="{99FDDF2A-7DE6-4098-84A2-A0239F53DA76}" destId="{0AAA5F67-545F-4AA0-A45E-C21D7659E605}" srcOrd="1" destOrd="0" presId="urn:microsoft.com/office/officeart/2005/8/layout/process1"/>
    <dgm:cxn modelId="{1275180F-0732-4F38-80DC-D9E799BA0332}" srcId="{A3CC5552-1C6E-4032-AB9B-E8221A336711}" destId="{9A999EF9-A373-4D92-A8B0-F32ACC56FB2B}" srcOrd="0" destOrd="0" parTransId="{3CB9A8D8-396A-4D52-8E42-2901E4C58245}" sibTransId="{EE001E8D-2B34-484A-B5F6-6CF415C457CF}"/>
    <dgm:cxn modelId="{6D6DFD14-0D14-4171-816F-A3BCF73984FF}" type="presOf" srcId="{A424C5BE-172E-4F34-A673-9427AC7B5A0F}" destId="{9AD611C7-7AB2-431D-AFCA-F5902141B792}" srcOrd="1" destOrd="0" presId="urn:microsoft.com/office/officeart/2005/8/layout/process1"/>
    <dgm:cxn modelId="{C4476819-DD6C-480F-AC7C-F555BD6EC183}" srcId="{A3CC5552-1C6E-4032-AB9B-E8221A336711}" destId="{CD9F8C3A-5CB3-4652-BED2-1899273A1CCD}" srcOrd="2" destOrd="0" parTransId="{5F7AEA88-713E-4D61-A76D-D90FE4DBA6DE}" sibTransId="{1A71276B-32F1-4D4C-BC94-63E85F4C16E2}"/>
    <dgm:cxn modelId="{D4373E27-D698-44B6-8166-777BA91A94F6}" type="presOf" srcId="{C30934CD-E5AD-44D6-9BB1-16FF5B8B401C}" destId="{D99BB59E-1F40-474A-BF2D-AE17576658A9}" srcOrd="0" destOrd="0" presId="urn:microsoft.com/office/officeart/2005/8/layout/process1"/>
    <dgm:cxn modelId="{96AF6239-332A-4945-861C-19299202CAED}" srcId="{A3CC5552-1C6E-4032-AB9B-E8221A336711}" destId="{9AB87C29-2D86-46DF-B20C-66F281AF88D6}" srcOrd="5" destOrd="0" parTransId="{C40658CE-9397-4348-A048-F08E5936CFBC}" sibTransId="{06DCB0FB-A70E-4405-BD09-40C4D0004F44}"/>
    <dgm:cxn modelId="{09ACD360-06FB-4EB9-8185-A7AB0994EFAA}" type="presOf" srcId="{C27C51D6-4FB8-4A1B-B85E-8FC443C18CB9}" destId="{0BD80D48-A523-434C-BB5F-BA725DB11036}" srcOrd="0" destOrd="0" presId="urn:microsoft.com/office/officeart/2005/8/layout/process1"/>
    <dgm:cxn modelId="{5DBAB746-6676-4D6F-BFF6-C647F54E463E}" type="presOf" srcId="{99FDDF2A-7DE6-4098-84A2-A0239F53DA76}" destId="{68419C0C-DA8A-450D-A490-6138CCB79D9B}" srcOrd="0" destOrd="0" presId="urn:microsoft.com/office/officeart/2005/8/layout/process1"/>
    <dgm:cxn modelId="{7D60D646-A9AF-470B-AC41-2665A07136C3}" type="presOf" srcId="{9AB87C29-2D86-46DF-B20C-66F281AF88D6}" destId="{2A1A1180-2745-45FF-A13F-3F08D03EB1CD}" srcOrd="0" destOrd="0" presId="urn:microsoft.com/office/officeart/2005/8/layout/process1"/>
    <dgm:cxn modelId="{7E001D4C-A9CB-4F49-9BA8-970B4DC4820B}" type="presOf" srcId="{A424C5BE-172E-4F34-A673-9427AC7B5A0F}" destId="{0ED74920-437A-4D1C-A13F-DF2617328786}" srcOrd="0" destOrd="0" presId="urn:microsoft.com/office/officeart/2005/8/layout/process1"/>
    <dgm:cxn modelId="{709A2C53-9B9A-46B2-AA17-4B8821FF5DCA}" srcId="{A3CC5552-1C6E-4032-AB9B-E8221A336711}" destId="{20EC4919-EFC3-4B7F-A236-ADF799CF4224}" srcOrd="3" destOrd="0" parTransId="{7F13BB08-74AE-4B93-8357-B9EEF2BFA8D2}" sibTransId="{99FDDF2A-7DE6-4098-84A2-A0239F53DA76}"/>
    <dgm:cxn modelId="{BEA9E173-37B2-486F-B5DF-5F1AF586D293}" type="presOf" srcId="{CD9F8C3A-5CB3-4652-BED2-1899273A1CCD}" destId="{AB2A9D6F-69CA-4A34-81B8-29346D1F1701}" srcOrd="0" destOrd="0" presId="urn:microsoft.com/office/officeart/2005/8/layout/process1"/>
    <dgm:cxn modelId="{D1DD1A77-1DFC-4489-8C0B-940591494C1E}" type="presOf" srcId="{7EF4037C-011F-4F2D-8FF3-3F9E84368B47}" destId="{77BFCBF6-2228-43E8-88E8-91EFE140E3FA}" srcOrd="0" destOrd="0" presId="urn:microsoft.com/office/officeart/2005/8/layout/process1"/>
    <dgm:cxn modelId="{BEC9D384-ABA5-47D3-BB71-C73750D48A42}" type="presOf" srcId="{EE001E8D-2B34-484A-B5F6-6CF415C457CF}" destId="{D6957386-764E-4212-9FFC-6702A7C96D59}" srcOrd="0" destOrd="0" presId="urn:microsoft.com/office/officeart/2005/8/layout/process1"/>
    <dgm:cxn modelId="{12E6CA91-51C7-4AC4-90F4-7EAB235F99DD}" srcId="{A3CC5552-1C6E-4032-AB9B-E8221A336711}" destId="{C27C51D6-4FB8-4A1B-B85E-8FC443C18CB9}" srcOrd="1" destOrd="0" parTransId="{88CA82F9-4EC5-4D27-B97D-BE2B02264368}" sibTransId="{C30934CD-E5AD-44D6-9BB1-16FF5B8B401C}"/>
    <dgm:cxn modelId="{33E68697-49F4-4B87-990F-E076FDE2CA0C}" type="presOf" srcId="{1A71276B-32F1-4D4C-BC94-63E85F4C16E2}" destId="{8A39EB89-7ED8-4A8A-AB58-DDC1A835A2C7}" srcOrd="0" destOrd="0" presId="urn:microsoft.com/office/officeart/2005/8/layout/process1"/>
    <dgm:cxn modelId="{AD7E1FB6-E3D3-4F1C-9760-5E702AD048C2}" type="presOf" srcId="{EE001E8D-2B34-484A-B5F6-6CF415C457CF}" destId="{BB458B13-8E4C-4FC4-8E7F-FBCC5C7E3AD4}" srcOrd="1" destOrd="0" presId="urn:microsoft.com/office/officeart/2005/8/layout/process1"/>
    <dgm:cxn modelId="{371764BA-F608-45F5-A620-28CC566344B5}" srcId="{A3CC5552-1C6E-4032-AB9B-E8221A336711}" destId="{7EF4037C-011F-4F2D-8FF3-3F9E84368B47}" srcOrd="4" destOrd="0" parTransId="{B387F06C-388B-47FB-B4C8-3EB2B9F343FE}" sibTransId="{A424C5BE-172E-4F34-A673-9427AC7B5A0F}"/>
    <dgm:cxn modelId="{942059BF-AFC9-47E4-A214-9068B502C55D}" type="presOf" srcId="{9A999EF9-A373-4D92-A8B0-F32ACC56FB2B}" destId="{1C6F9B5A-0491-4CD3-BB7B-70B1B29E81DF}" srcOrd="0" destOrd="0" presId="urn:microsoft.com/office/officeart/2005/8/layout/process1"/>
    <dgm:cxn modelId="{BCF190C0-BE5E-4C5B-A506-D51FDF3CAEC6}" type="presOf" srcId="{C30934CD-E5AD-44D6-9BB1-16FF5B8B401C}" destId="{3DBC1E5B-0400-478D-8B7E-BC89F545C9B3}" srcOrd="1" destOrd="0" presId="urn:microsoft.com/office/officeart/2005/8/layout/process1"/>
    <dgm:cxn modelId="{9C1DD4CE-D38E-4491-987A-122B1FC49914}" type="presOf" srcId="{20EC4919-EFC3-4B7F-A236-ADF799CF4224}" destId="{EF1C4971-3E18-4C06-B541-52E2DD55D5C0}" srcOrd="0" destOrd="0" presId="urn:microsoft.com/office/officeart/2005/8/layout/process1"/>
    <dgm:cxn modelId="{6D085DDA-60A7-427C-A229-DED9424861AE}" type="presOf" srcId="{A3CC5552-1C6E-4032-AB9B-E8221A336711}" destId="{BFF066D4-A0F2-4039-94FF-508A2903D507}" srcOrd="0" destOrd="0" presId="urn:microsoft.com/office/officeart/2005/8/layout/process1"/>
    <dgm:cxn modelId="{15D8F1DE-0BAA-4EDC-917E-97FC3C5E849B}" type="presOf" srcId="{1A71276B-32F1-4D4C-BC94-63E85F4C16E2}" destId="{3964589C-3DB0-4EC2-891B-F61C3B792A9B}" srcOrd="1" destOrd="0" presId="urn:microsoft.com/office/officeart/2005/8/layout/process1"/>
    <dgm:cxn modelId="{61CFDDBD-5DA8-4CB1-9488-AB133FE5472F}" type="presParOf" srcId="{BFF066D4-A0F2-4039-94FF-508A2903D507}" destId="{1C6F9B5A-0491-4CD3-BB7B-70B1B29E81DF}" srcOrd="0" destOrd="0" presId="urn:microsoft.com/office/officeart/2005/8/layout/process1"/>
    <dgm:cxn modelId="{9578209B-66E4-4491-9E3D-A976D9950D2B}" type="presParOf" srcId="{BFF066D4-A0F2-4039-94FF-508A2903D507}" destId="{D6957386-764E-4212-9FFC-6702A7C96D59}" srcOrd="1" destOrd="0" presId="urn:microsoft.com/office/officeart/2005/8/layout/process1"/>
    <dgm:cxn modelId="{ACB9D19E-4B29-49F5-8E6C-718373CFD64F}" type="presParOf" srcId="{D6957386-764E-4212-9FFC-6702A7C96D59}" destId="{BB458B13-8E4C-4FC4-8E7F-FBCC5C7E3AD4}" srcOrd="0" destOrd="0" presId="urn:microsoft.com/office/officeart/2005/8/layout/process1"/>
    <dgm:cxn modelId="{984D83F2-B311-4C6B-84AE-D4F7763FD6AC}" type="presParOf" srcId="{BFF066D4-A0F2-4039-94FF-508A2903D507}" destId="{0BD80D48-A523-434C-BB5F-BA725DB11036}" srcOrd="2" destOrd="0" presId="urn:microsoft.com/office/officeart/2005/8/layout/process1"/>
    <dgm:cxn modelId="{19492EC1-CDE8-48A3-8E14-8A07DDA42CDD}" type="presParOf" srcId="{BFF066D4-A0F2-4039-94FF-508A2903D507}" destId="{D99BB59E-1F40-474A-BF2D-AE17576658A9}" srcOrd="3" destOrd="0" presId="urn:microsoft.com/office/officeart/2005/8/layout/process1"/>
    <dgm:cxn modelId="{3B952749-8C88-483C-AB88-E42C27F42DA4}" type="presParOf" srcId="{D99BB59E-1F40-474A-BF2D-AE17576658A9}" destId="{3DBC1E5B-0400-478D-8B7E-BC89F545C9B3}" srcOrd="0" destOrd="0" presId="urn:microsoft.com/office/officeart/2005/8/layout/process1"/>
    <dgm:cxn modelId="{8AA3C401-77B2-42C1-B2BB-1DF86C19CFFF}" type="presParOf" srcId="{BFF066D4-A0F2-4039-94FF-508A2903D507}" destId="{AB2A9D6F-69CA-4A34-81B8-29346D1F1701}" srcOrd="4" destOrd="0" presId="urn:microsoft.com/office/officeart/2005/8/layout/process1"/>
    <dgm:cxn modelId="{481383E1-4861-44BD-A56F-A67988964E94}" type="presParOf" srcId="{BFF066D4-A0F2-4039-94FF-508A2903D507}" destId="{8A39EB89-7ED8-4A8A-AB58-DDC1A835A2C7}" srcOrd="5" destOrd="0" presId="urn:microsoft.com/office/officeart/2005/8/layout/process1"/>
    <dgm:cxn modelId="{58C789C7-4D39-4972-9C04-A53FC4E013C4}" type="presParOf" srcId="{8A39EB89-7ED8-4A8A-AB58-DDC1A835A2C7}" destId="{3964589C-3DB0-4EC2-891B-F61C3B792A9B}" srcOrd="0" destOrd="0" presId="urn:microsoft.com/office/officeart/2005/8/layout/process1"/>
    <dgm:cxn modelId="{4CDF3A38-5475-4C53-8E7B-2EB02CB288AF}" type="presParOf" srcId="{BFF066D4-A0F2-4039-94FF-508A2903D507}" destId="{EF1C4971-3E18-4C06-B541-52E2DD55D5C0}" srcOrd="6" destOrd="0" presId="urn:microsoft.com/office/officeart/2005/8/layout/process1"/>
    <dgm:cxn modelId="{2547C48C-6DDE-4531-B9E9-B6AF40037CF5}" type="presParOf" srcId="{BFF066D4-A0F2-4039-94FF-508A2903D507}" destId="{68419C0C-DA8A-450D-A490-6138CCB79D9B}" srcOrd="7" destOrd="0" presId="urn:microsoft.com/office/officeart/2005/8/layout/process1"/>
    <dgm:cxn modelId="{51F35D22-0741-44B0-A2C3-0A1F614B2BB5}" type="presParOf" srcId="{68419C0C-DA8A-450D-A490-6138CCB79D9B}" destId="{0AAA5F67-545F-4AA0-A45E-C21D7659E605}" srcOrd="0" destOrd="0" presId="urn:microsoft.com/office/officeart/2005/8/layout/process1"/>
    <dgm:cxn modelId="{D62C2AFE-1BB4-4BC7-A23D-E1C19157C23F}" type="presParOf" srcId="{BFF066D4-A0F2-4039-94FF-508A2903D507}" destId="{77BFCBF6-2228-43E8-88E8-91EFE140E3FA}" srcOrd="8" destOrd="0" presId="urn:microsoft.com/office/officeart/2005/8/layout/process1"/>
    <dgm:cxn modelId="{BC3D41A2-6519-4654-B2D0-60A33E65E804}" type="presParOf" srcId="{BFF066D4-A0F2-4039-94FF-508A2903D507}" destId="{0ED74920-437A-4D1C-A13F-DF2617328786}" srcOrd="9" destOrd="0" presId="urn:microsoft.com/office/officeart/2005/8/layout/process1"/>
    <dgm:cxn modelId="{57944693-CBBD-4145-AF0D-CECEDC9E14FB}" type="presParOf" srcId="{0ED74920-437A-4D1C-A13F-DF2617328786}" destId="{9AD611C7-7AB2-431D-AFCA-F5902141B792}" srcOrd="0" destOrd="0" presId="urn:microsoft.com/office/officeart/2005/8/layout/process1"/>
    <dgm:cxn modelId="{9CFCEA0D-25E3-4993-A90B-0738FDF0728C}" type="presParOf" srcId="{BFF066D4-A0F2-4039-94FF-508A2903D507}" destId="{2A1A1180-2745-45FF-A13F-3F08D03EB1C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F9B5A-0491-4CD3-BB7B-70B1B29E81DF}">
      <dsp:nvSpPr>
        <dsp:cNvPr id="0" name=""/>
        <dsp:cNvSpPr/>
      </dsp:nvSpPr>
      <dsp:spPr>
        <a:xfrm>
          <a:off x="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Ingest into Spark DF</a:t>
          </a:r>
        </a:p>
      </dsp:txBody>
      <dsp:txXfrm>
        <a:off x="44079" y="482942"/>
        <a:ext cx="1416796" cy="2663086"/>
      </dsp:txXfrm>
    </dsp:sp>
    <dsp:sp modelId="{D6957386-764E-4212-9FFC-6702A7C96D59}">
      <dsp:nvSpPr>
        <dsp:cNvPr id="0" name=""/>
        <dsp:cNvSpPr/>
      </dsp:nvSpPr>
      <dsp:spPr>
        <a:xfrm>
          <a:off x="1655449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1655449" y="1702517"/>
        <a:ext cx="223335" cy="223936"/>
      </dsp:txXfrm>
    </dsp:sp>
    <dsp:sp modelId="{0BD80D48-A523-434C-BB5F-BA725DB11036}">
      <dsp:nvSpPr>
        <dsp:cNvPr id="0" name=""/>
        <dsp:cNvSpPr/>
      </dsp:nvSpPr>
      <dsp:spPr>
        <a:xfrm>
          <a:off x="2106936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1382987"/>
            <a:satOff val="-8516"/>
            <a:lumOff val="98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Wrangling and cleanup (Spark SQL, </a:t>
          </a:r>
          <a:r>
            <a:rPr lang="en-US" sz="1600" kern="1200" dirty="0" err="1">
              <a:latin typeface="+mn-lt"/>
            </a:rPr>
            <a:t>dplyr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2151015" y="482942"/>
        <a:ext cx="1416796" cy="2663086"/>
      </dsp:txXfrm>
    </dsp:sp>
    <dsp:sp modelId="{D99BB59E-1F40-474A-BF2D-AE17576658A9}">
      <dsp:nvSpPr>
        <dsp:cNvPr id="0" name=""/>
        <dsp:cNvSpPr/>
      </dsp:nvSpPr>
      <dsp:spPr>
        <a:xfrm>
          <a:off x="3762385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28734"/>
            <a:satOff val="-10645"/>
            <a:lumOff val="1226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3762385" y="1702517"/>
        <a:ext cx="223335" cy="223936"/>
      </dsp:txXfrm>
    </dsp:sp>
    <dsp:sp modelId="{AB2A9D6F-69CA-4A34-81B8-29346D1F1701}">
      <dsp:nvSpPr>
        <dsp:cNvPr id="0" name=""/>
        <dsp:cNvSpPr/>
      </dsp:nvSpPr>
      <dsp:spPr>
        <a:xfrm>
          <a:off x="4213872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2765975"/>
            <a:satOff val="-17033"/>
            <a:lumOff val="196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Exploration and visualization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(for visualization, sampled data may need to be converted to R </a:t>
          </a:r>
          <a:r>
            <a:rPr lang="en-US" sz="1600" kern="1200" dirty="0" err="1">
              <a:latin typeface="+mn-lt"/>
            </a:rPr>
            <a:t>dataframe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4257951" y="482942"/>
        <a:ext cx="1416796" cy="2663086"/>
      </dsp:txXfrm>
    </dsp:sp>
    <dsp:sp modelId="{8A39EB89-7ED8-4A8A-AB58-DDC1A835A2C7}">
      <dsp:nvSpPr>
        <dsp:cNvPr id="0" name=""/>
        <dsp:cNvSpPr/>
      </dsp:nvSpPr>
      <dsp:spPr>
        <a:xfrm>
          <a:off x="5869322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457468"/>
            <a:satOff val="-21291"/>
            <a:lumOff val="245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5869322" y="1702517"/>
        <a:ext cx="223335" cy="223936"/>
      </dsp:txXfrm>
    </dsp:sp>
    <dsp:sp modelId="{EF1C4971-3E18-4C06-B541-52E2DD55D5C0}">
      <dsp:nvSpPr>
        <dsp:cNvPr id="0" name=""/>
        <dsp:cNvSpPr/>
      </dsp:nvSpPr>
      <dsp:spPr>
        <a:xfrm>
          <a:off x="6320808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4148962"/>
            <a:satOff val="-25549"/>
            <a:lumOff val="294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Transfor-mation and Featurization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(in Spark SQL or featurization functions)</a:t>
          </a:r>
          <a:endParaRPr lang="en-US" sz="1600" kern="1200" dirty="0">
            <a:latin typeface="+mn-lt"/>
          </a:endParaRPr>
        </a:p>
      </dsp:txBody>
      <dsp:txXfrm>
        <a:off x="6364887" y="482942"/>
        <a:ext cx="1416796" cy="2663086"/>
      </dsp:txXfrm>
    </dsp:sp>
    <dsp:sp modelId="{68419C0C-DA8A-450D-A490-6138CCB79D9B}">
      <dsp:nvSpPr>
        <dsp:cNvPr id="0" name=""/>
        <dsp:cNvSpPr/>
      </dsp:nvSpPr>
      <dsp:spPr>
        <a:xfrm>
          <a:off x="7976258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186202"/>
            <a:satOff val="-31936"/>
            <a:lumOff val="3677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7976258" y="1702517"/>
        <a:ext cx="223335" cy="223936"/>
      </dsp:txXfrm>
    </dsp:sp>
    <dsp:sp modelId="{77BFCBF6-2228-43E8-88E8-91EFE140E3FA}">
      <dsp:nvSpPr>
        <dsp:cNvPr id="0" name=""/>
        <dsp:cNvSpPr/>
      </dsp:nvSpPr>
      <dsp:spPr>
        <a:xfrm>
          <a:off x="8427744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5531949"/>
            <a:satOff val="-34066"/>
            <a:lumOff val="392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Creation of ML models in Spark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+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Model evaluation</a:t>
          </a:r>
        </a:p>
      </dsp:txBody>
      <dsp:txXfrm>
        <a:off x="8471823" y="482942"/>
        <a:ext cx="1416796" cy="2663086"/>
      </dsp:txXfrm>
    </dsp:sp>
    <dsp:sp modelId="{0ED74920-437A-4D1C-A13F-DF2617328786}">
      <dsp:nvSpPr>
        <dsp:cNvPr id="0" name=""/>
        <dsp:cNvSpPr/>
      </dsp:nvSpPr>
      <dsp:spPr>
        <a:xfrm>
          <a:off x="10083194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</a:endParaRPr>
        </a:p>
      </dsp:txBody>
      <dsp:txXfrm>
        <a:off x="10083194" y="1702517"/>
        <a:ext cx="223335" cy="223936"/>
      </dsp:txXfrm>
    </dsp:sp>
    <dsp:sp modelId="{2A1A1180-2745-45FF-A13F-3F08D03EB1CD}">
      <dsp:nvSpPr>
        <dsp:cNvPr id="0" name=""/>
        <dsp:cNvSpPr/>
      </dsp:nvSpPr>
      <dsp:spPr>
        <a:xfrm>
          <a:off x="1053468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Save models for deployment</a:t>
          </a:r>
        </a:p>
      </dsp:txBody>
      <dsp:txXfrm>
        <a:off x="10578759" y="482942"/>
        <a:ext cx="1416796" cy="2663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30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3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924" indent="-466529" defTabSz="951152">
              <a:spcBef>
                <a:spcPts val="625"/>
              </a:spcBef>
              <a:spcAft>
                <a:spcPts val="625"/>
              </a:spcAft>
              <a:tabLst>
                <a:tab pos="671931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66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9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65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9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9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426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9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A902FD40-36A5-4F3A-9D07-62800BE1FB4F}" type="slidenum">
              <a:rPr lang="en-US" sz="1800" kern="0">
                <a:solidFill>
                  <a:sysClr val="windowText" lastClr="000000"/>
                </a:solidFill>
              </a:rPr>
              <a:pPr defTabSz="933237">
                <a:defRPr/>
              </a:pPr>
              <a:t>21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9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84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69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3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80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09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B58A7-4721-4E96-841F-E2F566DBA1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85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402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3/13/2017 6:44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6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3/13/2017 6:44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5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3/13/2017 6:44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46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4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084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12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4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6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06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8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707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25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4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27" eaLnBrk="0" fontAlgn="base" hangingPunct="0">
              <a:spcBef>
                <a:spcPct val="30000"/>
              </a:spcBef>
              <a:spcAft>
                <a:spcPts val="352"/>
              </a:spcAft>
              <a:defRPr/>
            </a:pPr>
            <a:endParaRPr lang="en-US" dirty="0">
              <a:solidFill>
                <a:srgbClr val="FFFFFF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EC797392-A70C-4ACB-A74C-E4867CE270BC}" type="slidenum">
              <a:rPr lang="en-US" sz="1800" kern="0">
                <a:solidFill>
                  <a:prstClr val="black"/>
                </a:solidFill>
              </a:rPr>
              <a:pPr defTabSz="933237">
                <a:defRPr/>
              </a:pPr>
              <a:t>6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2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47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E64AF-207D-40FD-A40B-C7945374B3D0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19A7-50BF-40BD-B15B-489EBD8D38FA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761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0195-112F-400F-A862-A9B447A8EEB6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8996-14E3-4ED0-93EA-8DF8103681DD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C9D9-C9AB-455D-BDC6-C2004F5B98A1}" type="datetime1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5BCD-6DDD-4F43-9B4A-76F841407A62}" type="datetime1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E43-8858-4A2A-90C0-194B19FF435E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98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70731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42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3C74-98AE-4948-9072-93B2904FE0B0}" type="datetime1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E51F-0371-4FFA-A7B7-AFC488034FFF}" type="datetime1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472A-5801-47B0-9C32-BA44C781055A}" type="datetime1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72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72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80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67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02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9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724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61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1951-0DD8-4854-AAF5-AF5948232385}" type="datetime1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8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14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2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517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82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20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11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660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77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0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60D8-7433-49C7-B492-8128DD6099E4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sldNum="0"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11" r:id="rId6"/>
    <p:sldLayoutId id="2147483715" r:id="rId7"/>
    <p:sldLayoutId id="2147483716" r:id="rId8"/>
    <p:sldLayoutId id="2147483736" r:id="rId9"/>
    <p:sldLayoutId id="2147483762" r:id="rId10"/>
    <p:sldLayoutId id="2147483763" r:id="rId11"/>
    <p:sldLayoutId id="2147483764" r:id="rId12"/>
  </p:sldLayoutIdLst>
  <p:transition>
    <p:fade/>
  </p:transition>
  <p:hf sldNum="0" hdr="0" ftr="0" dt="0"/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B81A3-B894-4219-BEF2-70ED5082DC5D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0BB7B-CBDC-4FB6-AA4C-5B857F44D2AC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5" Type="http://schemas.openxmlformats.org/officeDocument/2006/relationships/image" Target="../media/image45.jpg"/><Relationship Id="rId10" Type="http://schemas.openxmlformats.org/officeDocument/2006/relationships/image" Target="../media/image40.jp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msdn.microsoft.com/en-us/microsoft-r/operationalize/admin-ut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msdn.microsoft.com/en-us/microsoft-r/operationalize/configuration-initia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1.xml"/><Relationship Id="rId1" Type="http://schemas.openxmlformats.org/officeDocument/2006/relationships/customXml" Target="../../customXml/item1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2.xml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cran.r-project.org/web/packages/ff/index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ftp://cran.r-project.org/pub/R/web/packages/foreach/vignettes/foreach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mailto:joagosta@microsoft.com" TargetMode="External"/><Relationship Id="rId3" Type="http://schemas.openxmlformats.org/officeDocument/2006/relationships/image" Target="../media/image26.png"/><Relationship Id="rId7" Type="http://schemas.openxmlformats.org/officeDocument/2006/relationships/hyperlink" Target="mailto:mez@microsoft.co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6" Type="http://schemas.openxmlformats.org/officeDocument/2006/relationships/hyperlink" Target="mailto:hangzh@microsoft.com" TargetMode="External"/><Relationship Id="rId5" Type="http://schemas.openxmlformats.org/officeDocument/2006/relationships/hyperlink" Target="mailto:rhorton@microsoft.com" TargetMode="External"/><Relationship Id="rId10" Type="http://schemas.openxmlformats.org/officeDocument/2006/relationships/hyperlink" Target="mailto:deguhath@microsoft.com" TargetMode="External"/><Relationship Id="rId4" Type="http://schemas.openxmlformats.org/officeDocument/2006/relationships/hyperlink" Target="mailto:vanja.paunic@microsoft.com" TargetMode="External"/><Relationship Id="rId9" Type="http://schemas.openxmlformats.org/officeDocument/2006/relationships/hyperlink" Target="mailto:marioinc@yahoo.com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1.jpeg"/><Relationship Id="rId11" Type="http://schemas.openxmlformats.org/officeDocument/2006/relationships/image" Target="../media/image96.png"/><Relationship Id="rId5" Type="http://schemas.openxmlformats.org/officeDocument/2006/relationships/image" Target="../media/image90.jpeg"/><Relationship Id="rId10" Type="http://schemas.openxmlformats.org/officeDocument/2006/relationships/image" Target="../media/image95.jpe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7"/>
            <a:ext cx="12191999" cy="1627375"/>
          </a:xfrm>
        </p:spPr>
        <p:txBody>
          <a:bodyPr>
            <a:noAutofit/>
          </a:bodyPr>
          <a:lstStyle/>
          <a:p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R for Scalable Data Analytics: Single Machines to Spark Clusters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John-Mark Agosta, Hang Zhang, Robert Horton, Mario Inchiosa,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Srini Kumar*,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Katherine Zhao, Vanja Paunic and 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7289" y="5147511"/>
            <a:ext cx="5714691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TUTORIAL MATERIAL &amp; SLIDES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</a:t>
            </a: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inyurl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.com/Strata2017R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ROOM: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LL21 C/D,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San Jose Convention Center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TIME: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9:00am - 12:30pm, March 14th,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5093" y="3962952"/>
            <a:ext cx="586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Acknowledgements: Gopi Kumar, Paul Shealy, Ali-Kazim Zaidi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6458" y="4729684"/>
            <a:ext cx="256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 Currently at: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LevaData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30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3034658"/>
            <a:ext cx="9144000" cy="78868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Distributed computing on Spark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3497" y="3741534"/>
            <a:ext cx="9144000" cy="69907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Brief intro to Spark, its APIs and OS R packages</a:t>
            </a: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54027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Scale on Spark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507" y="2898536"/>
            <a:ext cx="405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0" y="1834861"/>
            <a:ext cx="6639006" cy="4367038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2.0: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create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 support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Azure HDInsight.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771849"/>
            <a:ext cx="10472352" cy="492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Grouping, 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Running local R functions distributed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spark.lapply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Applying UDFs on each partition/group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dapply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kern="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train models and allows model persistence.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Generalized Linear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Survival regression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Naive Bayes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KMeans</a:t>
            </a: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Gradient Boosted Tree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Random Forest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… others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8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0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11979" y="106135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General analytical workflow in Spark</a:t>
            </a:r>
          </a:p>
          <a:p>
            <a:r>
              <a:rPr lang="en-US" sz="3200" b="1" spc="0" dirty="0">
                <a:ln>
                  <a:noFill/>
                </a:ln>
                <a:solidFill>
                  <a:srgbClr val="FFFFFF"/>
                </a:solidFill>
              </a:rPr>
              <a:t>(across multiple toolkits)</a:t>
            </a:r>
            <a:endParaRPr lang="en-US" sz="3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76183" y="1822750"/>
          <a:ext cx="12039635" cy="362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5152" y="5879548"/>
            <a:ext cx="9139084" cy="56788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Spark </a:t>
            </a:r>
            <a:r>
              <a:rPr lang="en-US" dirty="0" err="1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dataframes</a:t>
            </a: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used multiple times in the workflow should be cached in memory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86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622795"/>
            <a:ext cx="9144000" cy="161241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Platforms &amp; Services for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75811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49055" y="256715"/>
            <a:ext cx="11775906" cy="89610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Single node Azure Linux DSVM w/ Spark  (for Hands-On)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2358" y="2291512"/>
            <a:ext cx="8038519" cy="3569124"/>
            <a:chOff x="358228" y="1307676"/>
            <a:chExt cx="10891485" cy="4772617"/>
          </a:xfrm>
        </p:grpSpPr>
        <p:grpSp>
          <p:nvGrpSpPr>
            <p:cNvPr id="8" name="Group 7"/>
            <p:cNvGrpSpPr/>
            <p:nvPr/>
          </p:nvGrpSpPr>
          <p:grpSpPr>
            <a:xfrm>
              <a:off x="3244192" y="1552429"/>
              <a:ext cx="1943570" cy="890803"/>
              <a:chOff x="1653208" y="5118195"/>
              <a:chExt cx="1828800" cy="8382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208" y="5118195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08" y="5118195"/>
                <a:ext cx="990600" cy="83210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90" y="1567209"/>
              <a:ext cx="787561" cy="7875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78" y="3852733"/>
              <a:ext cx="1048630" cy="10486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25175" y="1907817"/>
              <a:ext cx="1503587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xgboost</a:t>
              </a:r>
              <a:endParaRPr lang="en-US" sz="1600" b="1" kern="0" dirty="0">
                <a:solidFill>
                  <a:srgbClr val="FFB900"/>
                </a:solidFill>
                <a:latin typeface="Segoe U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5668" y="1307676"/>
              <a:ext cx="2489423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Vowpal</a:t>
              </a: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  Wabbit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46" y="1923110"/>
              <a:ext cx="1224615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Rattle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59" y="2665908"/>
              <a:ext cx="914970" cy="91497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58228" y="5103514"/>
              <a:ext cx="2415274" cy="933844"/>
              <a:chOff x="4977304" y="5404501"/>
              <a:chExt cx="2941560" cy="109537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304" y="5404501"/>
                <a:ext cx="1095375" cy="109537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26" y="5404501"/>
                <a:ext cx="1846138" cy="109537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04" y="1573143"/>
              <a:ext cx="1152020" cy="77569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2738" y="2954816"/>
              <a:ext cx="2235014" cy="3125477"/>
              <a:chOff x="7208592" y="3390502"/>
              <a:chExt cx="1972770" cy="275875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878" y="3390502"/>
                <a:ext cx="1280119" cy="7166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8837" y="3390502"/>
                <a:ext cx="788557" cy="79256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7208592" y="4049784"/>
                <a:ext cx="1972770" cy="2099468"/>
                <a:chOff x="6963554" y="4339394"/>
                <a:chExt cx="1490913" cy="1858416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3555" y="4339394"/>
                  <a:ext cx="1490911" cy="133293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554" y="5672328"/>
                  <a:ext cx="723883" cy="52548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4049" y="5672328"/>
                  <a:ext cx="780418" cy="5254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30574" y="3802856"/>
              <a:ext cx="1167054" cy="11483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244192" y="3020098"/>
              <a:ext cx="1960403" cy="2994913"/>
              <a:chOff x="5055670" y="3446599"/>
              <a:chExt cx="1828800" cy="279386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55670" y="4926572"/>
                <a:ext cx="1828800" cy="1313890"/>
                <a:chOff x="10924709" y="3117973"/>
                <a:chExt cx="1322800" cy="93790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4709" y="3117973"/>
                  <a:ext cx="1322800" cy="937905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1088430" y="3268410"/>
                  <a:ext cx="766877" cy="455217"/>
                </a:xfrm>
                <a:prstGeom prst="rect">
                  <a:avLst/>
                </a:prstGeom>
                <a:noFill/>
              </p:spPr>
              <p:txBody>
                <a:bodyPr wrap="none" lIns="179259" tIns="143407" rIns="179259" bIns="143407" rtlCol="0">
                  <a:spAutoFit/>
                </a:bodyPr>
                <a:lstStyle/>
                <a:p>
                  <a:pPr defTabSz="896214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1600" kern="0" dirty="0">
                      <a:solidFill>
                        <a:srgbClr val="FFB900"/>
                      </a:solidFill>
                      <a:latin typeface="Segoe UI"/>
                    </a:rPr>
                    <a:t>CNTK</a:t>
                  </a:r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5670" y="3446599"/>
                <a:ext cx="1828800" cy="147292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01687" y="3361078"/>
              <a:ext cx="1712769" cy="1629714"/>
              <a:chOff x="9597696" y="4718462"/>
              <a:chExt cx="1747361" cy="16626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9"/>
              <a:srcRect l="11674" t="7316" r="12326"/>
              <a:stretch/>
            </p:blipFill>
            <p:spPr>
              <a:xfrm>
                <a:off x="9597696" y="4718462"/>
                <a:ext cx="1747361" cy="159819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9643055" y="6034699"/>
                <a:ext cx="1656702" cy="34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9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"/>
                  </a:rPr>
                  <a:t>Developer edition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1687" y="1567211"/>
              <a:ext cx="2240744" cy="1308783"/>
              <a:chOff x="198437" y="2311272"/>
              <a:chExt cx="2286000" cy="1335217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8437" y="2311272"/>
                <a:ext cx="2286000" cy="1335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4" name="Picture 2" descr="https://www.continuum.io/sites/default/files/Anaconda_Logo_0702_0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7" y="2429670"/>
                <a:ext cx="2127480" cy="106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95668" y="5221614"/>
              <a:ext cx="3054045" cy="717702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9139335" y="3306633"/>
            <a:ext cx="284461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2.0.2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 (local)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9032" y="6202339"/>
            <a:ext cx="2572058" cy="4621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http://aka.ms/dsvm</a:t>
            </a:r>
          </a:p>
        </p:txBody>
      </p:sp>
      <p:sp>
        <p:nvSpPr>
          <p:cNvPr id="4" name="Rectangle 3"/>
          <p:cNvSpPr/>
          <p:nvPr/>
        </p:nvSpPr>
        <p:spPr>
          <a:xfrm>
            <a:off x="3850252" y="1650813"/>
            <a:ext cx="4361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Data-science virtual machine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32278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2.0.2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multiple versions (e.g. Spark 1.6).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data in Azure Blob storage (WASB), Azure Data Lake Store or Local HDFS.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44" t="4613" r="7353" b="5656"/>
          <a:stretch/>
        </p:blipFill>
        <p:spPr>
          <a:xfrm>
            <a:off x="1858256" y="1625672"/>
            <a:ext cx="6566607" cy="50132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8071" y="363310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GitHub repository for all code and scripts</a:t>
            </a:r>
            <a:endParaRPr lang="en-US" sz="4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6196" y="4085726"/>
            <a:ext cx="285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tinyurl.com/Strata2017R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8488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5937505"/>
            <a:ext cx="2348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  <a:p>
            <a:pPr algn="ctr"/>
            <a:r>
              <a:rPr lang="en-US" dirty="0"/>
              <a:t>Srini Kumar</a:t>
            </a:r>
          </a:p>
        </p:txBody>
      </p:sp>
    </p:spTree>
    <p:extLst>
      <p:ext uri="{BB962C8B-B14F-4D97-AF65-F5344CB8AC3E}">
        <p14:creationId xmlns:p14="http://schemas.microsoft.com/office/powerpoint/2010/main" val="20759634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36561" y="287139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Key learning objectives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90" y="1869440"/>
            <a:ext cx="11137064" cy="4226560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scale R code with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distributed, parallel, and off-memory processing 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develop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scalable E2E R data-science process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easily operationalize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code and models written in R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use cloud infrastructure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(single node or clusters) to develop, scale, operationalize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ＭＳ Ｐゴシック" charset="0"/>
            </a:endParaRP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65" y="18828"/>
            <a:ext cx="11655078" cy="89966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Model deployment using R-server operationalization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7479" y="1450359"/>
            <a:ext cx="11354946" cy="5383339"/>
            <a:chOff x="427479" y="957199"/>
            <a:chExt cx="11418822" cy="5904344"/>
          </a:xfrm>
        </p:grpSpPr>
        <p:grpSp>
          <p:nvGrpSpPr>
            <p:cNvPr id="45" name="Group 44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8028650" y="5704045"/>
              <a:ext cx="1796576" cy="1006081"/>
              <a:chOff x="5004633" y="4648754"/>
              <a:chExt cx="2331508" cy="113442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solidFill>
                <a:srgbClr val="003963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</a:t>
              </a:r>
              <a:r>
                <a:rPr lang="en-US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API calls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80574" y="5470046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rgbClr val="00B0F0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rgbClr val="00B0F0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Services / Sessions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57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77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/>
            <p:cNvCxnSpPr>
              <a:cxnSpLocks/>
              <a:stCxn id="56" idx="3"/>
              <a:endCxn id="57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  <a:stCxn id="56" idx="3"/>
              <a:endCxn id="77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101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103" name="Straight Arrow Connector 102"/>
            <p:cNvCxnSpPr>
              <a:endCxn id="56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374708" y="1135848"/>
              <a:ext cx="1138238" cy="916536"/>
              <a:chOff x="1" y="770872"/>
              <a:chExt cx="1219200" cy="981728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3274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7" y="-1530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Turn R into Web Services easily; and consume them in 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1615730" y="1632573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5763" y="1632573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Deploy as a web service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813" y="6203403"/>
            <a:ext cx="45719" cy="457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5343" y="6097328"/>
            <a:ext cx="3115769" cy="38979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Package: </a:t>
            </a:r>
            <a:r>
              <a:rPr lang="en-US" dirty="0" err="1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mrsdeploy</a:t>
            </a: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16" y="63356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https://msdn.microsoft.com/en-us/microsoft-r/operationalize/configuration-initial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https://msdn.microsoft.com/en-us/microsoft-r/operationalize/admin-utility</a:t>
            </a:r>
            <a:r>
              <a:rPr lang="en-US" sz="1200" dirty="0"/>
              <a:t> 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35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963155"/>
            <a:ext cx="9144000" cy="93169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mrsdeploy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22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272765358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sparklyr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from CRAN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6" y="5298942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96001" y="2847764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39" y="3775108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75" y="2166133"/>
            <a:ext cx="3361911" cy="4600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471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4146869"/>
            <a:ext cx="11245381" cy="26681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package.</a:t>
            </a:r>
          </a:p>
          <a:p>
            <a:pPr lvl="4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Perceptron, LDA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7238" y="2538877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  <a:r>
              <a:rPr lang="en-US" sz="4705" b="1" dirty="0">
                <a:solidFill>
                  <a:schemeClr val="bg1"/>
                </a:solidFill>
              </a:rPr>
              <a:t>: prediction engine in 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6555" y="1331265"/>
            <a:ext cx="4621428" cy="5400469"/>
            <a:chOff x="7570573" y="1122786"/>
            <a:chExt cx="4621428" cy="5400469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573" y="1122786"/>
              <a:ext cx="4621428" cy="5400469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8994701" y="6211997"/>
              <a:ext cx="2069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http://www.h2o.ai/product/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34021" y="1664602"/>
            <a:ext cx="6732374" cy="5006178"/>
            <a:chOff x="5234021" y="1664602"/>
            <a:chExt cx="6732374" cy="5006178"/>
          </a:xfrm>
        </p:grpSpPr>
        <p:grpSp>
          <p:nvGrpSpPr>
            <p:cNvPr id="9" name="Group 8"/>
            <p:cNvGrpSpPr/>
            <p:nvPr/>
          </p:nvGrpSpPr>
          <p:grpSpPr>
            <a:xfrm>
              <a:off x="5234021" y="1664602"/>
              <a:ext cx="6732374" cy="3310607"/>
              <a:chOff x="859357" y="1664603"/>
              <a:chExt cx="6732374" cy="3310607"/>
            </a:xfrm>
          </p:grpSpPr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59357" y="1664603"/>
                <a:ext cx="6732373" cy="8328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Optimized for “in memory” processing of distributed, parallel machine learning algorithms on clusters.</a:t>
                </a:r>
              </a:p>
              <a:p>
                <a:endParaRPr lang="en-US" sz="2100" dirty="0">
                  <a:latin typeface="+mn-lt"/>
                </a:endParaRPr>
              </a:p>
            </p:txBody>
          </p:sp>
          <p:sp>
            <p:nvSpPr>
              <p:cNvPr id="128" name="Content Placeholder 2"/>
              <p:cNvSpPr txBox="1">
                <a:spLocks/>
              </p:cNvSpPr>
              <p:nvPr/>
            </p:nvSpPr>
            <p:spPr>
              <a:xfrm>
                <a:off x="859357" y="2902248"/>
                <a:ext cx="6732374" cy="207296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b="1" dirty="0">
                    <a:solidFill>
                      <a:schemeClr val="tx1"/>
                    </a:solidFill>
                    <a:latin typeface="+mn-lt"/>
                  </a:rPr>
                  <a:t>Data manipulation and </a:t>
                </a:r>
                <a:r>
                  <a:rPr lang="en-US" sz="2100" b="1">
                    <a:solidFill>
                      <a:schemeClr val="tx1"/>
                    </a:solidFill>
                    <a:latin typeface="+mn-lt"/>
                  </a:rPr>
                  <a:t>modeling on H2OFrame</a:t>
                </a:r>
                <a:r>
                  <a:rPr lang="en-US" sz="2100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R functions + </a:t>
                </a:r>
                <a:r>
                  <a:rPr lang="en-US" sz="2100" b="1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h2o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 pre-fixed functions.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Transformations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h2o.group_by(), h2o.impute()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Statistics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h2o.summary(), h2o.quantile(), h2o.mean()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Algorithms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h2o.glm(), h2o.naiveBayes(), h2o.deeplearning(), h2o.kmeans()</a:t>
                </a:r>
              </a:p>
            </p:txBody>
          </p:sp>
        </p:grp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234021" y="4975209"/>
              <a:ext cx="6732373" cy="169557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00" b="1" dirty="0" err="1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rsparkling</a:t>
              </a:r>
              <a:r>
                <a:rPr lang="en-US" sz="2100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 package: h2o on Spark</a:t>
              </a:r>
              <a:endParaRPr lang="en-US" sz="2100" b="1" dirty="0">
                <a:solidFill>
                  <a:srgbClr val="F7EA1B"/>
                </a:solidFill>
                <a:latin typeface="+mn-lt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Provides bindings to </a:t>
              </a:r>
              <a:r>
                <a:rPr lang="en-US" sz="19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h2o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’s machine learning algorithms via </a:t>
              </a:r>
              <a:r>
                <a:rPr lang="en-US" sz="1900" b="1" dirty="0" err="1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sparklyr</a:t>
              </a:r>
              <a:endParaRPr lang="en-US" sz="19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Simple data conversion: </a:t>
              </a:r>
              <a:r>
                <a:rPr lang="en-US" sz="1900" dirty="0" err="1">
                  <a:solidFill>
                    <a:schemeClr val="tx1"/>
                  </a:solidFill>
                  <a:cs typeface="Courier New" panose="02070309020205020404" pitchFamily="49" charset="0"/>
                </a:rPr>
                <a:t>SparkDataFrame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 -&gt; H2OFrame</a:t>
              </a:r>
            </a:p>
          </p:txBody>
        </p:sp>
      </p:grpSp>
      <p:sp>
        <p:nvSpPr>
          <p:cNvPr id="1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7072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892035"/>
            <a:ext cx="9144000" cy="10739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 err="1">
                <a:latin typeface="+mn-lt"/>
              </a:rPr>
              <a:t>sparklyr</a:t>
            </a:r>
            <a:r>
              <a:rPr lang="en-US" sz="5400" dirty="0">
                <a:latin typeface="+mn-lt"/>
              </a:rPr>
              <a:t>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26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303486" y="6009439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Debraj GuhaThakurta</a:t>
            </a:r>
          </a:p>
        </p:txBody>
      </p:sp>
    </p:spTree>
    <p:extLst>
      <p:ext uri="{BB962C8B-B14F-4D97-AF65-F5344CB8AC3E}">
        <p14:creationId xmlns:p14="http://schemas.microsoft.com/office/powerpoint/2010/main" val="63079585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9969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 break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98422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92740"/>
            <a:ext cx="12191999" cy="257187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Presentation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II: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RevoScaleR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 [75 mins]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462" y="5147511"/>
            <a:ext cx="204895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  <a:p>
            <a:pPr algn="ctr"/>
            <a:r>
              <a:rPr lang="en-US" dirty="0"/>
              <a:t>Robert Horton</a:t>
            </a:r>
          </a:p>
          <a:p>
            <a:pPr algn="ctr"/>
            <a:r>
              <a:rPr lang="en-US" dirty="0"/>
              <a:t>Vanja Paunic</a:t>
            </a:r>
          </a:p>
          <a:p>
            <a:pPr algn="ctr"/>
            <a:r>
              <a:rPr lang="en-US" dirty="0"/>
              <a:t>John-Mark Agosta</a:t>
            </a:r>
          </a:p>
          <a:p>
            <a:pPr algn="ctr"/>
            <a:r>
              <a:rPr lang="en-US" dirty="0"/>
              <a:t>Katherine Zhao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73693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451861"/>
            <a:ext cx="9144000" cy="1954278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Hands-on Tutorial:</a:t>
            </a:r>
          </a:p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Airline Arrival Delay Prediction using R Server and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SparkR</a:t>
            </a:r>
            <a:endParaRPr lang="en-US" sz="4400" dirty="0">
              <a:latin typeface="+mn-lt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29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830270" y="62145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</p:txBody>
      </p:sp>
    </p:spTree>
    <p:extLst>
      <p:ext uri="{BB962C8B-B14F-4D97-AF65-F5344CB8AC3E}">
        <p14:creationId xmlns:p14="http://schemas.microsoft.com/office/powerpoint/2010/main" val="18723574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6354" y="1625600"/>
            <a:ext cx="10598331" cy="4322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Introduction &amp; Orientation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Scaling R on Spark: Hands-on tutorials w/ presentation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[150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&amp;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sparklyr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RevoScaleR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 [75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Approaches not covered in hands-on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[15 mins]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Wrap-up, summary Q&amp;A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 [15 mins]</a:t>
            </a: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6914" y="5774400"/>
            <a:ext cx="3765755" cy="50755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15 min break after ~ 1 ½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hrs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051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 9.0: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+mn-lt"/>
              </a:rPr>
              <a:t>100%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9" y="68365"/>
            <a:ext cx="10293183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Azure HDInsight + R Server: Managed Hadoop for Advanced Analytics in the Cloud 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50460" y="3151600"/>
            <a:ext cx="244224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347578" y="3151600"/>
            <a:ext cx="270641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RevoScaleR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2427490" y="1848199"/>
            <a:ext cx="1352714" cy="69292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</a:t>
            </a:r>
          </a:p>
        </p:txBody>
      </p:sp>
      <p:cxnSp>
        <p:nvCxnSpPr>
          <p:cNvPr id="61" name="Elbow Connector 27"/>
          <p:cNvCxnSpPr>
            <a:endCxn id="58" idx="0"/>
          </p:cNvCxnSpPr>
          <p:nvPr/>
        </p:nvCxnSpPr>
        <p:spPr>
          <a:xfrm flipH="1">
            <a:off x="1471580" y="2547500"/>
            <a:ext cx="1632266" cy="604101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62" name="Elbow Connector 31"/>
          <p:cNvCxnSpPr>
            <a:stCxn id="60" idx="2"/>
            <a:endCxn id="59" idx="0"/>
          </p:cNvCxnSpPr>
          <p:nvPr/>
        </p:nvCxnSpPr>
        <p:spPr>
          <a:xfrm>
            <a:off x="3103848" y="2541119"/>
            <a:ext cx="1596936" cy="610482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250461" y="4022364"/>
            <a:ext cx="5803528" cy="538434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 and Hadoop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50461" y="4624066"/>
            <a:ext cx="5803528" cy="740046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Blob Storage 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Data Lake Storage</a:t>
            </a:r>
          </a:p>
        </p:txBody>
      </p:sp>
      <p:sp>
        <p:nvSpPr>
          <p:cNvPr id="69" name="Text Placeholder 22"/>
          <p:cNvSpPr txBox="1">
            <a:spLocks/>
          </p:cNvSpPr>
          <p:nvPr/>
        </p:nvSpPr>
        <p:spPr>
          <a:xfrm>
            <a:off x="6220423" y="1859094"/>
            <a:ext cx="5621008" cy="4875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Easy setup, elastic, SLA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Ubuntu Linux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Cloud Storage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Spark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 Server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Leverage R skills with massively scalable algorithms and statistical functions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Reuse existing R functions over multiple machines</a:t>
            </a:r>
          </a:p>
        </p:txBody>
      </p:sp>
      <p:pic>
        <p:nvPicPr>
          <p:cNvPr id="70" name="Picture 69" descr="Z:\Pictures\MICROSOFT IMAGES\CloudnEnterprise_Symbols_Public_v2.02\CloudnEnterprise_Symbols_Public_v2.02\CnE_PNGs\CnE_Cloud_PNGs\HDIns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69" y="68364"/>
            <a:ext cx="1300048" cy="13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865" y="55655"/>
            <a:ext cx="12190271" cy="1339557"/>
          </a:xfrm>
        </p:spPr>
        <p:txBody>
          <a:bodyPr/>
          <a:lstStyle/>
          <a:p>
            <a:r>
              <a:rPr lang="en-US" sz="4704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4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4200" y="3456683"/>
            <a:ext cx="14076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374" y="3444715"/>
            <a:ext cx="1226098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302" y="2791964"/>
            <a:ext cx="1122829" cy="1262432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7" y="5625379"/>
            <a:ext cx="576063" cy="55061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472" y="3174502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217" y="424721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4460" y="2572973"/>
            <a:ext cx="5395757" cy="261386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1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3440658"/>
            <a:ext cx="413488" cy="458943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269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42" y="2926383"/>
            <a:ext cx="957380" cy="1076414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01" y="3456684"/>
            <a:ext cx="352559" cy="39131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96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535" y="2926383"/>
            <a:ext cx="957380" cy="1076414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94" y="3456684"/>
            <a:ext cx="352559" cy="39131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1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83" y="2926383"/>
            <a:ext cx="957380" cy="1076414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4" y="3456684"/>
            <a:ext cx="352559" cy="39131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0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676" y="2926383"/>
            <a:ext cx="957380" cy="1076414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6" y="3456684"/>
            <a:ext cx="352559" cy="39131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796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69" y="2926383"/>
            <a:ext cx="957380" cy="1076414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9" y="3456684"/>
            <a:ext cx="352559" cy="3913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62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195" y="3966507"/>
            <a:ext cx="957380" cy="1076414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5" y="4496807"/>
            <a:ext cx="352559" cy="39131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315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8" y="3966507"/>
            <a:ext cx="957380" cy="1076414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48" y="4496807"/>
            <a:ext cx="352559" cy="3913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6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336" y="3966507"/>
            <a:ext cx="957380" cy="1076414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6" y="4496807"/>
            <a:ext cx="352559" cy="39131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458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30" y="3966507"/>
            <a:ext cx="957380" cy="1076414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0" y="4496807"/>
            <a:ext cx="352559" cy="3913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150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723" y="3966507"/>
            <a:ext cx="957380" cy="1076414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2" y="4496807"/>
            <a:ext cx="352559" cy="3913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22709" y="2555318"/>
            <a:ext cx="1111291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639" y="2536992"/>
            <a:ext cx="1629199" cy="379806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37182" y="3831589"/>
            <a:ext cx="1152964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507" y="317178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375" y="3444717"/>
            <a:ext cx="1280845" cy="1075427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7305" y="4516398"/>
            <a:ext cx="1557861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2704499"/>
            <a:ext cx="892747" cy="88017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255791"/>
            <a:ext cx="892747" cy="88017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839671"/>
            <a:ext cx="892747" cy="8801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3481202"/>
            <a:ext cx="892747" cy="8801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4065081"/>
            <a:ext cx="892747" cy="88017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4070" y="3557238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861" y="3185363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8588" y="2498105"/>
            <a:ext cx="1297071" cy="383046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75839" y="5678031"/>
            <a:ext cx="1196137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4850" y="3908130"/>
            <a:ext cx="4143540" cy="2845702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2. R Server Distributed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Master R process on Edge Node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Apache YARN and Spark 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Worker R processes on Data Nodes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849" y="1778241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448" y="3986884"/>
            <a:ext cx="1122829" cy="1262432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67" y="3983918"/>
            <a:ext cx="1122829" cy="1262432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2929908"/>
            <a:ext cx="892747" cy="880179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2944" y="4953656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2944" y="5795278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4850" y="1618019"/>
            <a:ext cx="4143540" cy="1954237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1. R Server Local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in Distributed Storage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2944" y="2679139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29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7" y="68365"/>
            <a:ext cx="11362607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R Server on Hadoop/HDInsight scales to hundreds of nodes, billions of rows and terabytes of data  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744578" y="1677050"/>
          <a:ext cx="8839966" cy="497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65035" y="2600237"/>
            <a:ext cx="1523706" cy="79770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353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2.2 TB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40960" y="2483718"/>
            <a:ext cx="313705" cy="295778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3750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065" y="1689190"/>
            <a:ext cx="4261399" cy="144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3595" y="4291868"/>
            <a:ext cx="10301126" cy="1238603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marL="0" marR="0" lvl="0" indent="0" algn="l" defTabSz="9133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7229" y="1689191"/>
            <a:ext cx="3708186" cy="2335140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Model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744" y="1689191"/>
            <a:ext cx="4261399" cy="190431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Operationalize</a:t>
            </a: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Make 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7474" y="100563"/>
            <a:ext cx="224074" cy="22407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866" y="973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7387" y="290404"/>
            <a:ext cx="11653425" cy="899409"/>
          </a:xfrm>
        </p:spPr>
        <p:txBody>
          <a:bodyPr/>
          <a:lstStyle/>
          <a:p>
            <a:r>
              <a:rPr lang="en-US" sz="4704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263446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15116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mrsdeploy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40912856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6"/>
            <a:ext cx="11651870" cy="5237226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17024064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035788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172237569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 cluster with R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7" y="1348217"/>
            <a:ext cx="8184124" cy="532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/>
          <p:cNvSpPr/>
          <p:nvPr/>
        </p:nvSpPr>
        <p:spPr bwMode="auto">
          <a:xfrm>
            <a:off x="6532844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679098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306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 cluster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93" y="1189177"/>
            <a:ext cx="4517771" cy="53138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485585" y="2368353"/>
            <a:ext cx="744015" cy="26591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29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-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Scaling your R scripts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</a:t>
            </a:fld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329252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and Join using </a:t>
            </a:r>
            <a:r>
              <a:rPr lang="en-US" dirty="0" err="1"/>
              <a:t>SparkR</a:t>
            </a:r>
            <a:r>
              <a:rPr lang="en-US" dirty="0"/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2005" y="1902760"/>
            <a:ext cx="6549547" cy="350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8667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5548" y="1734797"/>
            <a:ext cx="7882458" cy="358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0133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Web Service from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99" y="1850098"/>
            <a:ext cx="5766760" cy="388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9956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52431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HDInsight Premium Hadoop cluster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Data Science Virtual Machine</a:t>
            </a:r>
          </a:p>
          <a:p>
            <a:pPr>
              <a:lnSpc>
                <a:spcPct val="100000"/>
              </a:lnSpc>
            </a:pPr>
            <a:r>
              <a:rPr lang="en-US" dirty="0"/>
              <a:t>Spark on YARN distributed computing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R Server R interpreter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SparkR</a:t>
            </a:r>
            <a:r>
              <a:rPr lang="en-US" dirty="0"/>
              <a:t> data manipulation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RevoScaleR</a:t>
            </a:r>
            <a:r>
              <a:rPr lang="en-US" dirty="0"/>
              <a:t> Statistical &amp; Machine Learning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mrsdeploy</a:t>
            </a:r>
            <a:r>
              <a:rPr lang="en-US" dirty="0"/>
              <a:t> web service operationalization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Technologies Review</a:t>
            </a:r>
          </a:p>
        </p:txBody>
      </p:sp>
    </p:spTree>
    <p:extLst>
      <p:ext uri="{BB962C8B-B14F-4D97-AF65-F5344CB8AC3E}">
        <p14:creationId xmlns:p14="http://schemas.microsoft.com/office/powerpoint/2010/main" val="187124970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44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059765" y="5848397"/>
            <a:ext cx="2906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Robert M. Horton, PhD MS</a:t>
            </a:r>
          </a:p>
          <a:p>
            <a:pPr algn="ctr"/>
            <a:r>
              <a:rPr lang="en-US" dirty="0"/>
              <a:t>Senior Data Scientist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56773" y="2169220"/>
            <a:ext cx="7678454" cy="2519560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45000" lnSpcReduction="20000"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8000" dirty="0">
                <a:latin typeface="+mn-lt"/>
              </a:rPr>
              <a:t>Distributed model training and parameter optimization:</a:t>
            </a:r>
            <a:br>
              <a:rPr lang="en-US" dirty="0">
                <a:latin typeface="+mn-lt"/>
              </a:rPr>
            </a:br>
            <a:endParaRPr lang="en-US" sz="9000" dirty="0">
              <a:latin typeface="+mn-lt"/>
            </a:endParaRPr>
          </a:p>
          <a:p>
            <a:r>
              <a:rPr lang="en-US" sz="10300" dirty="0">
                <a:latin typeface="+mn-lt"/>
              </a:rPr>
              <a:t>Learning Curves on Big Data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88941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8" y="1252898"/>
            <a:ext cx="7281916" cy="544357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7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65466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86153" y="1376740"/>
          <a:ext cx="11160370" cy="4480560"/>
        </p:xfrm>
        <a:graphic>
          <a:graphicData uri="http://schemas.openxmlformats.org/drawingml/2006/table">
            <a:tbl>
              <a:tblPr firstRow="1" firstCol="1" lastRow="1" lastCol="1">
                <a:tableStyleId>{5202B0CA-FC54-4496-8BCA-5EF66A818D29}</a:tableStyleId>
              </a:tblPr>
              <a:tblGrid>
                <a:gridCol w="867509">
                  <a:extLst>
                    <a:ext uri="{9D8B030D-6E8A-4147-A177-3AD203B41FA5}">
                      <a16:colId xmlns:a16="http://schemas.microsoft.com/office/drawing/2014/main" val="1197220901"/>
                    </a:ext>
                  </a:extLst>
                </a:gridCol>
                <a:gridCol w="905627">
                  <a:extLst>
                    <a:ext uri="{9D8B030D-6E8A-4147-A177-3AD203B41FA5}">
                      <a16:colId xmlns:a16="http://schemas.microsoft.com/office/drawing/2014/main" val="3175279147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781378361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3671275683"/>
                    </a:ext>
                  </a:extLst>
                </a:gridCol>
                <a:gridCol w="1078357">
                  <a:extLst>
                    <a:ext uri="{9D8B030D-6E8A-4147-A177-3AD203B41FA5}">
                      <a16:colId xmlns:a16="http://schemas.microsoft.com/office/drawing/2014/main" val="2432404658"/>
                    </a:ext>
                  </a:extLst>
                </a:gridCol>
                <a:gridCol w="995406">
                  <a:extLst>
                    <a:ext uri="{9D8B030D-6E8A-4147-A177-3AD203B41FA5}">
                      <a16:colId xmlns:a16="http://schemas.microsoft.com/office/drawing/2014/main" val="76736662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1382936264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110181718"/>
                    </a:ext>
                  </a:extLst>
                </a:gridCol>
                <a:gridCol w="1091738">
                  <a:extLst>
                    <a:ext uri="{9D8B030D-6E8A-4147-A177-3AD203B41FA5}">
                      <a16:colId xmlns:a16="http://schemas.microsoft.com/office/drawing/2014/main" val="414520917"/>
                    </a:ext>
                  </a:extLst>
                </a:gridCol>
                <a:gridCol w="945323">
                  <a:extLst>
                    <a:ext uri="{9D8B030D-6E8A-4147-A177-3AD203B41FA5}">
                      <a16:colId xmlns:a16="http://schemas.microsoft.com/office/drawing/2014/main" val="2203081239"/>
                    </a:ext>
                  </a:extLst>
                </a:gridCol>
                <a:gridCol w="1045932">
                  <a:extLst>
                    <a:ext uri="{9D8B030D-6E8A-4147-A177-3AD203B41FA5}">
                      <a16:colId xmlns:a16="http://schemas.microsoft.com/office/drawing/2014/main" val="934098646"/>
                    </a:ext>
                  </a:extLst>
                </a:gridCol>
              </a:tblGrid>
              <a:tr h="2330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B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F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G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H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I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J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602471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-19.4032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162262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h00139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28.2963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11183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i00059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j00447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-8.9377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97557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e00012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g00066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j00714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-27.9605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78830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h00097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27.3483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97544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j00188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4.7853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0226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j00179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25.9673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35164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g00029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27.1069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9613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f00033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i00310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j00280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9.5063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564199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j00374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-19.5206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951524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f00028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i00431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-4.0899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010510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h00232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19.7420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91740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h00071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i00291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7.9582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998443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g00056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h00182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i00430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-37.2846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396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b00002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c00007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d00001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e00026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f00022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g00033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h00157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i00067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j00039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1" dirty="0">
                          <a:effectLst/>
                        </a:rPr>
                        <a:t>3.6434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30076"/>
                  </a:ext>
                </a:extLst>
              </a:tr>
            </a:tbl>
          </a:graphicData>
        </a:graphic>
      </p:graphicFrame>
      <p:sp>
        <p:nvSpPr>
          <p:cNvPr id="3" name="Arrow: Right 2"/>
          <p:cNvSpPr/>
          <p:nvPr/>
        </p:nvSpPr>
        <p:spPr>
          <a:xfrm>
            <a:off x="586152" y="5928258"/>
            <a:ext cx="10128739" cy="503227"/>
          </a:xfrm>
          <a:prstGeom prst="rightArrow">
            <a:avLst>
              <a:gd name="adj1" fmla="val 60976"/>
              <a:gd name="adj2" fmla="val 829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cardinality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2663" y="386623"/>
            <a:ext cx="895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Simulated Data</a:t>
            </a:r>
          </a:p>
        </p:txBody>
      </p:sp>
      <p:sp>
        <p:nvSpPr>
          <p:cNvPr id="5" name="Star: 5 Points 4"/>
          <p:cNvSpPr/>
          <p:nvPr/>
        </p:nvSpPr>
        <p:spPr>
          <a:xfrm>
            <a:off x="10895014" y="5765860"/>
            <a:ext cx="963495" cy="705745"/>
          </a:xfrm>
          <a:prstGeom prst="star5">
            <a:avLst>
              <a:gd name="adj" fmla="val 28977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61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05" y="652968"/>
            <a:ext cx="10701338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7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10860" y="1451384"/>
          <a:ext cx="10245968" cy="5181600"/>
        </p:xfrm>
        <a:graphic>
          <a:graphicData uri="http://schemas.openxmlformats.org/drawingml/2006/table">
            <a:tbl>
              <a:tblPr firstRow="1" firstCol="1" lastRow="1" lastCol="1">
                <a:tableStyleId>{69012ECD-51FC-41F1-AA8D-1B2483CD663E}</a:tableStyleId>
              </a:tblPr>
              <a:tblGrid>
                <a:gridCol w="1707661">
                  <a:extLst>
                    <a:ext uri="{9D8B030D-6E8A-4147-A177-3AD203B41FA5}">
                      <a16:colId xmlns:a16="http://schemas.microsoft.com/office/drawing/2014/main" val="620704231"/>
                    </a:ext>
                  </a:extLst>
                </a:gridCol>
                <a:gridCol w="2369156">
                  <a:extLst>
                    <a:ext uri="{9D8B030D-6E8A-4147-A177-3AD203B41FA5}">
                      <a16:colId xmlns:a16="http://schemas.microsoft.com/office/drawing/2014/main" val="110720542"/>
                    </a:ext>
                  </a:extLst>
                </a:gridCol>
                <a:gridCol w="1995267">
                  <a:extLst>
                    <a:ext uri="{9D8B030D-6E8A-4147-A177-3AD203B41FA5}">
                      <a16:colId xmlns:a16="http://schemas.microsoft.com/office/drawing/2014/main" val="3701372007"/>
                    </a:ext>
                  </a:extLst>
                </a:gridCol>
                <a:gridCol w="2199956">
                  <a:extLst>
                    <a:ext uri="{9D8B030D-6E8A-4147-A177-3AD203B41FA5}">
                      <a16:colId xmlns:a16="http://schemas.microsoft.com/office/drawing/2014/main" val="104698380"/>
                    </a:ext>
                  </a:extLst>
                </a:gridCol>
                <a:gridCol w="1092193">
                  <a:extLst>
                    <a:ext uri="{9D8B030D-6E8A-4147-A177-3AD203B41FA5}">
                      <a16:colId xmlns:a16="http://schemas.microsoft.com/office/drawing/2014/main" val="930112148"/>
                    </a:ext>
                  </a:extLst>
                </a:gridCol>
                <a:gridCol w="881735">
                  <a:extLst>
                    <a:ext uri="{9D8B030D-6E8A-4147-A177-3AD203B41FA5}">
                      <a16:colId xmlns:a16="http://schemas.microsoft.com/office/drawing/2014/main" val="971495958"/>
                    </a:ext>
                  </a:extLst>
                </a:gridCol>
              </a:tblGrid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model_class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training_fraction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 err="1">
                          <a:effectLst/>
                        </a:rPr>
                        <a:t>with_formula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test_set_kfold_id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KFOLDS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cube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628974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116678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411017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24992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0.0471543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119486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0.0690766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8039131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0.1011907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360269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0.1482349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975381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0.2171503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0543859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0.3181049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534411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0.4659939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766633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0.6826375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32438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1.0000000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1977127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13577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0800" cmpd="dbl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381494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260165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705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4397" y="435721"/>
            <a:ext cx="541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Table</a:t>
            </a:r>
          </a:p>
        </p:txBody>
      </p:sp>
    </p:spTree>
    <p:extLst>
      <p:ext uri="{BB962C8B-B14F-4D97-AF65-F5344CB8AC3E}">
        <p14:creationId xmlns:p14="http://schemas.microsoft.com/office/powerpoint/2010/main" val="605131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row_tagger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chunk_num</a:t>
            </a:r>
            <a:r>
              <a:rPr lang="en-US" dirty="0">
                <a:latin typeface="Consolas" panose="020B0609020204030204" pitchFamily="49" charset="0"/>
              </a:rPr>
              <a:t> + salt)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&lt;- sample(1:kfolds, size=</a:t>
            </a:r>
            <a:r>
              <a:rPr lang="en-US" dirty="0" err="1">
                <a:latin typeface="Consolas" panose="020B0609020204030204" pitchFamily="49" charset="0"/>
              </a:rPr>
              <a:t>num_rows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	replace=TRUE)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kfold_id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 &lt;- sum(!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keepers &lt;- sample(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],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data_list$in_training_set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 %in% keepers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8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2120662"/>
            <a:ext cx="10515600" cy="34829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each chunk: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&lt;- </a:t>
            </a:r>
            <a:r>
              <a:rPr lang="en-US" dirty="0" err="1">
                <a:latin typeface="Consolas" panose="020B0609020204030204" pitchFamily="49" charset="0"/>
              </a:rPr>
              <a:t>rxPredict</a:t>
            </a:r>
            <a:r>
              <a:rPr lang="en-US" dirty="0">
                <a:latin typeface="Consolas" panose="020B0609020204030204" pitchFamily="49" charset="0"/>
              </a:rPr>
              <a:t>(model,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&lt;selected cases&gt;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SSE &lt;- SSE + sum(residual^2, na.rm=TRUE)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+ sum(!is.na(residual))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overall results: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</a:rPr>
              <a:t>(SSE/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)) </a:t>
            </a:r>
            <a:r>
              <a:rPr lang="en-US" i="1" dirty="0">
                <a:latin typeface="Consolas" panose="020B0609020204030204" pitchFamily="49" charset="0"/>
              </a:rPr>
              <a:t>#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513096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51511"/>
            <a:ext cx="10515600" cy="954979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13266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Running learning curves with R Server</a:t>
            </a:r>
          </a:p>
        </p:txBody>
      </p:sp>
    </p:spTree>
    <p:extLst>
      <p:ext uri="{BB962C8B-B14F-4D97-AF65-F5344CB8AC3E}">
        <p14:creationId xmlns:p14="http://schemas.microsoft.com/office/powerpoint/2010/main" val="1114879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2" y="340088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4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9" y="343540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0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54" y="365125"/>
            <a:ext cx="4234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Airline Flight Delay:</a:t>
            </a:r>
            <a:br>
              <a:rPr lang="en-US" dirty="0"/>
            </a:br>
            <a:r>
              <a:rPr lang="en-US" dirty="0"/>
              <a:t>varying cardinality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57" y="211445"/>
            <a:ext cx="6615610" cy="330780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086" y="2305210"/>
            <a:ext cx="36872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Columns added: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Origin33,  Dest33,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Origin50,  Dest50,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Origin75,  Dest75,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Origin100, Dest100,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Origin125, Dest125,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Origin150, Dest150,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Origin250, Dest250</a:t>
            </a:r>
          </a:p>
        </p:txBody>
      </p:sp>
    </p:spTree>
    <p:extLst>
      <p:ext uri="{BB962C8B-B14F-4D97-AF65-F5344CB8AC3E}">
        <p14:creationId xmlns:p14="http://schemas.microsoft.com/office/powerpoint/2010/main" val="18224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3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4" y="1027906"/>
            <a:ext cx="9553644" cy="588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446" y="94962"/>
            <a:ext cx="5074227" cy="788266"/>
          </a:xfrm>
        </p:spPr>
        <p:txBody>
          <a:bodyPr/>
          <a:lstStyle/>
          <a:p>
            <a:r>
              <a:rPr lang="en-US" dirty="0"/>
              <a:t>Tuning Boosted Trees</a:t>
            </a:r>
          </a:p>
        </p:txBody>
      </p:sp>
    </p:spTree>
    <p:extLst>
      <p:ext uri="{BB962C8B-B14F-4D97-AF65-F5344CB8AC3E}">
        <p14:creationId xmlns:p14="http://schemas.microsoft.com/office/powerpoint/2010/main" val="2830504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17880" y="2864683"/>
            <a:ext cx="10576560" cy="112863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b="1" dirty="0"/>
              <a:t>Hierarchical Time Series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49459" y="6062104"/>
            <a:ext cx="1455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Vanja Paunic</a:t>
            </a:r>
          </a:p>
        </p:txBody>
      </p:sp>
    </p:spTree>
    <p:extLst>
      <p:ext uri="{BB962C8B-B14F-4D97-AF65-F5344CB8AC3E}">
        <p14:creationId xmlns:p14="http://schemas.microsoft.com/office/powerpoint/2010/main" val="1940967621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07720" y="2968235"/>
            <a:ext cx="10576560" cy="9215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Comparisons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58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0014035" y="6062104"/>
            <a:ext cx="172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225465104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63626"/>
              </p:ext>
            </p:extLst>
          </p:nvPr>
        </p:nvGraphicFramePr>
        <p:xfrm>
          <a:off x="586868" y="2185086"/>
          <a:ext cx="11018263" cy="352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49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88949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99876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435167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468052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39080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06790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067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CRAN</a:t>
                      </a:r>
                      <a:r>
                        <a:rPr lang="en-US" sz="18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63921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40143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751205" y="441474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3751205" y="790301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751205" y="1139127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309538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664573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385202"/>
            <a:ext cx="7691314" cy="113008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5</a:t>
            </a:r>
            <a:r>
              <a:rPr lang="en-US" sz="1600" kern="0" baseline="300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th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in 2016 IEEE Spectrum rank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42% pro analysts prefer R (highest amongst R, SAS, python)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4154740" y="5334798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025803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common use cases across industry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281359" y="327865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2481768" y="4933711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54740" y="5791960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  <p:sp>
        <p:nvSpPr>
          <p:cNvPr id="1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08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Spark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772935" y="1684396"/>
            <a:ext cx="2538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E2E 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Data from 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 Data: Train +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Fit Model: Logistic Regression (no regularization)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Predict and Write Outputs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60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8" y="1460243"/>
            <a:ext cx="8238412" cy="5123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65838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tinyurl.com/Strata2017R/</a:t>
            </a:r>
            <a:r>
              <a:rPr lang="en-US" sz="1200" dirty="0" err="1"/>
              <a:t>Performance_Comparison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- outperform when loading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0077" y="2095000"/>
            <a:ext cx="2538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Data: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MRS on Spark: </a:t>
            </a:r>
            <a:r>
              <a:rPr lang="en-US" b="1" dirty="0">
                <a:solidFill>
                  <a:srgbClr val="70AD47"/>
                </a:solidFill>
              </a:rPr>
              <a:t>XDF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SparkR</a:t>
            </a:r>
            <a:r>
              <a:rPr lang="en-US" dirty="0"/>
              <a:t>: </a:t>
            </a:r>
            <a:r>
              <a:rPr lang="en-US" b="1" dirty="0">
                <a:solidFill>
                  <a:srgbClr val="3E6DC2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sparklyr</a:t>
            </a:r>
            <a:r>
              <a:rPr lang="en-US" dirty="0"/>
              <a:t>: </a:t>
            </a:r>
            <a:r>
              <a:rPr lang="en-US" b="1" dirty="0">
                <a:solidFill>
                  <a:srgbClr val="FFC000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h2o: </a:t>
            </a:r>
            <a:r>
              <a:rPr lang="en-US" b="1" dirty="0">
                <a:solidFill>
                  <a:srgbClr val="416629"/>
                </a:solidFill>
              </a:rPr>
              <a:t>H2OFrame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CRAN R: </a:t>
            </a:r>
            <a:r>
              <a:rPr lang="en-US" b="1" dirty="0">
                <a:solidFill>
                  <a:srgbClr val="254377"/>
                </a:solidFill>
              </a:rPr>
              <a:t>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61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0" y="1572606"/>
            <a:ext cx="8821079" cy="50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398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faster when fitting big data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62</a:t>
            </a:fld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2" y="1569558"/>
            <a:ext cx="8820196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4765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save time when making predictions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95842" y="2212392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Outputs predictions into files in HDFS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63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4" y="1569558"/>
            <a:ext cx="8811975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157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Options for Scaling R Scripts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14597" y="6009439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</p:txBody>
      </p:sp>
    </p:spTree>
    <p:extLst>
      <p:ext uri="{BB962C8B-B14F-4D97-AF65-F5344CB8AC3E}">
        <p14:creationId xmlns:p14="http://schemas.microsoft.com/office/powerpoint/2010/main" val="18419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</a:t>
            </a:r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4705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2800" b="1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bigmemory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616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704950"/>
            <a:ext cx="10515600" cy="460722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biganalytics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exploratory data analysis functionality on big.matrix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bigtabulate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adds table-,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tapply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-, and split-like behavior for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bigalgebra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performs linear algebra calculations on big.matrix and R 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synchronicity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supports synchronization and may eventually support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interprocess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communication (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ipc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and message passing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linear and generalized linear models on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Rdsm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enables shared-memory parallelism with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6545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Parallel programming with </a:t>
            </a:r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84" y="6541520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foreach</a:t>
            </a:r>
            <a:r>
              <a:rPr lang="en-US" sz="1000" dirty="0"/>
              <a:t> package.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a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two operators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%do%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that support parallel execution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operator relies on a pre-registered parallel backend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(snow)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(multicore)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 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19" y="3867366"/>
            <a:ext cx="7324824" cy="25756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7943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720" y="71588"/>
            <a:ext cx="8251063" cy="1223824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b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</a:br>
            <a:r>
              <a:rPr lang="en-US" sz="3200" b="1" kern="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</a:rPr>
              <a:t>But there are several issues regarding scalability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411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 &amp;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64360" y="4585873"/>
            <a:ext cx="4395019" cy="2038966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b="1" dirty="0"/>
              <a:t>CONTACT INFORMATION</a:t>
            </a:r>
          </a:p>
          <a:p>
            <a:pPr marL="0" indent="0" algn="r">
              <a:buNone/>
            </a:pPr>
            <a:r>
              <a:rPr lang="en-US" sz="1200" dirty="0"/>
              <a:t>Vanja Paunic (</a:t>
            </a:r>
            <a:r>
              <a:rPr lang="en-US" sz="1200" u="sng" dirty="0">
                <a:hlinkClick r:id="rId4"/>
              </a:rPr>
              <a:t>vanja.paunic@microsoft.com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Robert Horton (</a:t>
            </a:r>
            <a:r>
              <a:rPr lang="en-US" sz="1200" u="sng" dirty="0">
                <a:hlinkClick r:id="rId5"/>
              </a:rPr>
              <a:t>rhorton@microsoft.com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Hang Zhang (</a:t>
            </a:r>
            <a:r>
              <a:rPr lang="en-US" sz="1200" u="sng" dirty="0">
                <a:hlinkClick r:id="rId6"/>
              </a:rPr>
              <a:t>hangzh@microsoft.com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Srini Kumar (</a:t>
            </a:r>
            <a:r>
              <a:rPr lang="en-US" sz="1200" u="sng" dirty="0"/>
              <a:t>srini.kumar.private@gmail.com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 err="1"/>
              <a:t>Mengyue</a:t>
            </a:r>
            <a:r>
              <a:rPr lang="en-US" sz="1200" dirty="0"/>
              <a:t> (Katherine) Zhao (</a:t>
            </a:r>
            <a:r>
              <a:rPr lang="en-US" sz="1200" u="sng" dirty="0">
                <a:hlinkClick r:id="rId7"/>
              </a:rPr>
              <a:t>mez@microsoft.com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John-Mark Agosta (</a:t>
            </a:r>
            <a:r>
              <a:rPr lang="en-US" sz="1200" u="sng" dirty="0">
                <a:hlinkClick r:id="rId8"/>
              </a:rPr>
              <a:t>joagosta@microsoft.com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Mario Inchiosa (</a:t>
            </a:r>
            <a:r>
              <a:rPr lang="en-US" sz="1200" u="sng" dirty="0">
                <a:hlinkClick r:id="rId9"/>
              </a:rPr>
              <a:t>marioinc@yahoo.com</a:t>
            </a:r>
            <a:r>
              <a:rPr lang="en-US" sz="1200" dirty="0"/>
              <a:t>)</a:t>
            </a:r>
          </a:p>
          <a:p>
            <a:pPr marL="0" indent="0" algn="r">
              <a:buNone/>
            </a:pPr>
            <a:r>
              <a:rPr lang="en-US" sz="1200" dirty="0"/>
              <a:t>Debraj GuhaThakurta (</a:t>
            </a:r>
            <a:r>
              <a:rPr lang="en-US" sz="1200" u="sng" dirty="0">
                <a:hlinkClick r:id="rId10"/>
              </a:rPr>
              <a:t>deguhath@microsoft.com</a:t>
            </a:r>
            <a:r>
              <a:rPr lang="en-US" sz="1200" dirty="0"/>
              <a:t>)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7111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721" y="1494585"/>
            <a:ext cx="9720729" cy="2852737"/>
          </a:xfrm>
        </p:spPr>
        <p:txBody>
          <a:bodyPr/>
          <a:lstStyle/>
          <a:p>
            <a:r>
              <a:rPr lang="en-US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12433276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  <p:sp>
        <p:nvSpPr>
          <p:cNvPr id="4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90"/>
              <a:ext cx="7079187" cy="662809"/>
              <a:chOff x="4516275" y="4690752"/>
              <a:chExt cx="7221139" cy="676100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2"/>
                <a:ext cx="2720683" cy="676100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 (Ubuntu, SUSE, </a:t>
                </a:r>
                <a:r>
                  <a:rPr lang="en-US" sz="1568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RedHat</a:t>
                </a: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)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1"/>
                <a:ext cx="2408884" cy="402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0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cxnSpLocks/>
                <a:endCxn id="30" idx="3"/>
              </p:cNvCxnSpPr>
              <p:nvPr/>
            </p:nvCxnSpPr>
            <p:spPr>
              <a:xfrm flipV="1">
                <a:off x="8195593" y="2885586"/>
                <a:ext cx="82114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Client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Operationalization</a:t>
                </a: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4543375" y="5844020"/>
            <a:ext cx="2981130" cy="800120"/>
            <a:chOff x="4543375" y="5844020"/>
            <a:chExt cx="2981130" cy="800120"/>
          </a:xfrm>
        </p:grpSpPr>
        <p:sp>
          <p:nvSpPr>
            <p:cNvPr id="4" name="Speech Bubble: Rectangle with Corners Rounded 3"/>
            <p:cNvSpPr/>
            <p:nvPr/>
          </p:nvSpPr>
          <p:spPr bwMode="auto">
            <a:xfrm>
              <a:off x="4585336" y="5844020"/>
              <a:ext cx="2704839" cy="775592"/>
            </a:xfrm>
            <a:prstGeom prst="wedgeRoundRectCallout">
              <a:avLst>
                <a:gd name="adj1" fmla="val -93394"/>
                <a:gd name="adj2" fmla="val -19453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543375" y="5879735"/>
              <a:ext cx="2981130" cy="76440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provides fully-parallelized analytics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08874" y="5859909"/>
            <a:ext cx="3044072" cy="803606"/>
            <a:chOff x="4608874" y="5859909"/>
            <a:chExt cx="3044072" cy="803606"/>
          </a:xfrm>
        </p:grpSpPr>
        <p:sp>
          <p:nvSpPr>
            <p:cNvPr id="49" name="Speech Bubble: Rectangle with Corners Rounded 48"/>
            <p:cNvSpPr/>
            <p:nvPr/>
          </p:nvSpPr>
          <p:spPr bwMode="auto">
            <a:xfrm>
              <a:off x="4650989" y="5887923"/>
              <a:ext cx="2704839" cy="775592"/>
            </a:xfrm>
            <a:prstGeom prst="wedgeRoundRectCallout">
              <a:avLst>
                <a:gd name="adj1" fmla="val -94630"/>
                <a:gd name="adj2" fmla="val -87028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4608874" y="5859909"/>
              <a:ext cx="3044072" cy="79212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high-speed and direct connectors to HDFS, Teradata, SAS and etc.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91668" y="5899289"/>
            <a:ext cx="3094043" cy="813455"/>
            <a:chOff x="4591668" y="5899289"/>
            <a:chExt cx="3094043" cy="813455"/>
          </a:xfrm>
        </p:grpSpPr>
        <p:sp>
          <p:nvSpPr>
            <p:cNvPr id="51" name="Speech Bubble: Rectangle with Corners Rounded 50"/>
            <p:cNvSpPr/>
            <p:nvPr/>
          </p:nvSpPr>
          <p:spPr bwMode="auto">
            <a:xfrm>
              <a:off x="4719462" y="5937152"/>
              <a:ext cx="2704839" cy="775592"/>
            </a:xfrm>
            <a:prstGeom prst="wedgeRoundRectCallout">
              <a:avLst>
                <a:gd name="adj1" fmla="val -90095"/>
                <a:gd name="adj2" fmla="val -161792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591668" y="5899289"/>
              <a:ext cx="3094043" cy="8081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includes distributed computing framework and cross-platform portability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50989" y="5969574"/>
            <a:ext cx="3057823" cy="804454"/>
            <a:chOff x="4650989" y="5969574"/>
            <a:chExt cx="3057823" cy="804454"/>
          </a:xfrm>
        </p:grpSpPr>
        <p:sp>
          <p:nvSpPr>
            <p:cNvPr id="52" name="Speech Bubble: Rectangle with Corners Rounded 51"/>
            <p:cNvSpPr/>
            <p:nvPr/>
          </p:nvSpPr>
          <p:spPr bwMode="auto">
            <a:xfrm>
              <a:off x="4786271" y="5980064"/>
              <a:ext cx="2704839" cy="775592"/>
            </a:xfrm>
            <a:prstGeom prst="wedgeRoundRectCallout">
              <a:avLst>
                <a:gd name="adj1" fmla="val -82262"/>
                <a:gd name="adj2" fmla="val -236556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650989" y="5969574"/>
              <a:ext cx="3057823" cy="80445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“</a:t>
              </a:r>
              <a:r>
                <a:rPr lang="en-US" sz="1400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mrsdeploy</a:t>
              </a: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” establishes remote execution and publishes &amp; manages web services</a:t>
              </a:r>
            </a:p>
          </p:txBody>
        </p:sp>
      </p:grpSp>
      <p:sp>
        <p:nvSpPr>
          <p:cNvPr id="6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ScaleR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</a:rPr>
              <a:t>: 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550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blocks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from sources: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Hive tables, CSV, Parquet, XDF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ODBC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SQL Server.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</a:t>
              </a: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for distributed computing [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Hands-on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</a:t>
            </a: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400" dirty="0">
                <a:solidFill>
                  <a:schemeClr val="accent2"/>
                </a:solidFill>
              </a:rPr>
              <a:t> (Microsoft R Server)</a:t>
            </a:r>
          </a:p>
          <a:p>
            <a:pPr lvl="2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related packages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doNWS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backends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401226"/>
            <a:ext cx="12191999" cy="25718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Hands-on Tutorials w/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Presentations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Part I: 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SparkR</a:t>
            </a:r>
            <a:r>
              <a:rPr lang="en-US" sz="4000" dirty="0">
                <a:solidFill>
                  <a:schemeClr val="accent2"/>
                </a:solidFill>
                <a:latin typeface="Segoe UI" panose="020B0502040204020203" pitchFamily="34" charset="0"/>
              </a:rPr>
              <a:t> and </a:t>
            </a:r>
            <a:r>
              <a:rPr lang="en-US" sz="4000" dirty="0" err="1">
                <a:solidFill>
                  <a:schemeClr val="accent2"/>
                </a:solidFill>
                <a:latin typeface="Segoe UI" panose="020B0502040204020203" pitchFamily="34" charset="0"/>
              </a:rPr>
              <a:t>sparklyr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</a:rPr>
              <a:t>[75 mins]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2" y="4529339"/>
            <a:ext cx="3248025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82453" y="5424510"/>
            <a:ext cx="23489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Katherine Zhao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Debraj GuhaThakurta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Srini Kumar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Hang Zhang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2723" y="6286285"/>
            <a:ext cx="332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Acknowledgement: Ali-Kazim Zaidi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9952" y="1957465"/>
            <a:ext cx="12191999" cy="2571874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marL="0" marR="0" lvl="0" indent="0" algn="ctr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ＭＳ Ｐゴシック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0775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thena xmlns="http://schemas.microsoft.com/edu/athena" version="0.1.4983.0">
  <timings duration="112202"/>
</athena>
</file>

<file path=customXml/item2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Props1.xml><?xml version="1.0" encoding="utf-8"?>
<ds:datastoreItem xmlns:ds="http://schemas.openxmlformats.org/officeDocument/2006/customXml" ds:itemID="{3E47BFC5-3F2E-4857-886A-A9B565224E3A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DC40E680-EDC3-42BE-8D46-BE22D051B5DD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35170</TotalTime>
  <Words>3828</Words>
  <Application>Microsoft Office PowerPoint</Application>
  <PresentationFormat>Widescreen</PresentationFormat>
  <Paragraphs>974</Paragraphs>
  <Slides>76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76</vt:i4>
      </vt:variant>
    </vt:vector>
  </HeadingPairs>
  <TitlesOfParts>
    <vt:vector size="99" baseType="lpstr">
      <vt:lpstr>MS PGothic</vt:lpstr>
      <vt:lpstr>MS PGothic</vt:lpstr>
      <vt:lpstr>Arial</vt:lpstr>
      <vt:lpstr>Arial Narrow</vt:lpstr>
      <vt:lpstr>Calibri</vt:lpstr>
      <vt:lpstr>Calibri Light</vt:lpstr>
      <vt:lpstr>Cambria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1_Office Theme</vt:lpstr>
      <vt:lpstr>2_Office Theme</vt:lpstr>
      <vt:lpstr>  Using R for Scalable Data Analytics: Single Machines to Spark Clusters</vt:lpstr>
      <vt:lpstr>Key learning objectives</vt:lpstr>
      <vt:lpstr>Tutorial Outline</vt:lpstr>
      <vt:lpstr>Introduction - Scaling your R scripts </vt:lpstr>
      <vt:lpstr>Introduction</vt:lpstr>
      <vt:lpstr>PowerPoint Presentation</vt:lpstr>
      <vt:lpstr>R adoption is on a Tear But there are several issues regarding scalability </vt:lpstr>
      <vt:lpstr>PowerPoint Presentation</vt:lpstr>
      <vt:lpstr>Hands-on Tutorials w/ Presentations  Part I:  SparkR and sparklyr [75 mins]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 using R-server operationalization services</vt:lpstr>
      <vt:lpstr>Deployment Turn R into Web Services easily; and consume them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 min break</vt:lpstr>
      <vt:lpstr>Hands-on Tutorials w/ Presentation  Part II: RevoScaleR [75 mins]</vt:lpstr>
      <vt:lpstr>PowerPoint Presentation</vt:lpstr>
      <vt:lpstr>R Server 9.0: scale-out R, Enterprise Class! </vt:lpstr>
      <vt:lpstr>Azure HDInsight + R Server: Managed Hadoop for Advanced Analytics in the Cloud  </vt:lpstr>
      <vt:lpstr>R Server Hadoop Architecture </vt:lpstr>
      <vt:lpstr>R Server on Hadoop/HDInsight scales to hundreds of nodes, billions of rows and terabytes of data  </vt:lpstr>
      <vt:lpstr>Typical advanced analytics lifecycle</vt:lpstr>
      <vt:lpstr>Airline Arrival Delay Prediction Demo</vt:lpstr>
      <vt:lpstr>Airline data set</vt:lpstr>
      <vt:lpstr>Weather data set</vt:lpstr>
      <vt:lpstr>Provisioning a cluster with R Server</vt:lpstr>
      <vt:lpstr>Scaling a cluster</vt:lpstr>
      <vt:lpstr>Clean and Join using SparkR in R Server</vt:lpstr>
      <vt:lpstr>Train, Score, and Evaluate using R Server</vt:lpstr>
      <vt:lpstr>Publish Web Service from R</vt:lpstr>
      <vt:lpstr>Demo Technologies Review</vt:lpstr>
      <vt:lpstr>PowerPoint Presentation</vt:lpstr>
      <vt:lpstr>Learning Curve</vt:lpstr>
      <vt:lpstr>PowerPoint Presentation</vt:lpstr>
      <vt:lpstr>PowerPoint Presentation</vt:lpstr>
      <vt:lpstr>PowerPoint Presentation</vt:lpstr>
      <vt:lpstr>Dynamic Sampling</vt:lpstr>
      <vt:lpstr>Dynamic Scoring</vt:lpstr>
      <vt:lpstr>Demo</vt:lpstr>
      <vt:lpstr>PowerPoint Presentation</vt:lpstr>
      <vt:lpstr>PowerPoint Presentation</vt:lpstr>
      <vt:lpstr>Airline Flight Delay: varying cardinality</vt:lpstr>
      <vt:lpstr>PowerPoint Presentation</vt:lpstr>
      <vt:lpstr>Tuning Boosted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Options for Scaling R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Backups</vt:lpstr>
      <vt:lpstr>Parallelized &amp; Distributed Analytics </vt:lpstr>
      <vt:lpstr>Portable across multiple platforms </vt:lpstr>
      <vt:lpstr>ScaleR: parallel + Big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Katherine Zhao</cp:lastModifiedBy>
  <cp:revision>2179</cp:revision>
  <cp:lastPrinted>2017-03-07T18:28:44Z</cp:lastPrinted>
  <dcterms:created xsi:type="dcterms:W3CDTF">2016-06-20T13:42:40Z</dcterms:created>
  <dcterms:modified xsi:type="dcterms:W3CDTF">2017-03-14T02:02:59Z</dcterms:modified>
</cp:coreProperties>
</file>